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9" r:id="rId2"/>
    <p:sldId id="533" r:id="rId3"/>
    <p:sldId id="345" r:id="rId4"/>
    <p:sldId id="537" r:id="rId5"/>
    <p:sldId id="539" r:id="rId6"/>
    <p:sldId id="538" r:id="rId7"/>
    <p:sldId id="540" r:id="rId8"/>
    <p:sldId id="266" r:id="rId9"/>
  </p:sldIdLst>
  <p:sldSz cx="12192000" cy="6858000"/>
  <p:notesSz cx="6954838"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1B7"/>
    <a:srgbClr val="DDC4AD"/>
    <a:srgbClr val="111B0B"/>
    <a:srgbClr val="1729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630" autoAdjust="0"/>
  </p:normalViewPr>
  <p:slideViewPr>
    <p:cSldViewPr snapToGrid="0">
      <p:cViewPr varScale="1">
        <p:scale>
          <a:sx n="45" d="100"/>
          <a:sy n="45" d="100"/>
        </p:scale>
        <p:origin x="86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3763" cy="463567"/>
          </a:xfrm>
          <a:prstGeom prst="rect">
            <a:avLst/>
          </a:prstGeom>
        </p:spPr>
        <p:txBody>
          <a:bodyPr vert="horz" lIns="92524" tIns="46263" rIns="92524" bIns="46263" rtlCol="0"/>
          <a:lstStyle>
            <a:lvl1pPr algn="l">
              <a:defRPr sz="1200"/>
            </a:lvl1pPr>
          </a:lstStyle>
          <a:p>
            <a:endParaRPr lang="en-US"/>
          </a:p>
        </p:txBody>
      </p:sp>
      <p:sp>
        <p:nvSpPr>
          <p:cNvPr id="3" name="Date Placeholder 2"/>
          <p:cNvSpPr>
            <a:spLocks noGrp="1"/>
          </p:cNvSpPr>
          <p:nvPr>
            <p:ph type="dt" idx="1"/>
          </p:nvPr>
        </p:nvSpPr>
        <p:spPr>
          <a:xfrm>
            <a:off x="3939467" y="1"/>
            <a:ext cx="3013763" cy="463567"/>
          </a:xfrm>
          <a:prstGeom prst="rect">
            <a:avLst/>
          </a:prstGeom>
        </p:spPr>
        <p:txBody>
          <a:bodyPr vert="horz" lIns="92524" tIns="46263" rIns="92524" bIns="46263" rtlCol="0"/>
          <a:lstStyle>
            <a:lvl1pPr algn="r">
              <a:defRPr sz="1200"/>
            </a:lvl1pPr>
          </a:lstStyle>
          <a:p>
            <a:fld id="{367FB0F6-433A-48E5-AE45-4C4D2D315BB2}" type="datetimeFigureOut">
              <a:rPr lang="en-US" smtClean="0"/>
              <a:t>5/7/2022</a:t>
            </a:fld>
            <a:endParaRPr lang="en-US"/>
          </a:p>
        </p:txBody>
      </p:sp>
      <p:sp>
        <p:nvSpPr>
          <p:cNvPr id="4" name="Slide Image Placeholder 3"/>
          <p:cNvSpPr>
            <a:spLocks noGrp="1" noRot="1" noChangeAspect="1"/>
          </p:cNvSpPr>
          <p:nvPr>
            <p:ph type="sldImg" idx="2"/>
          </p:nvPr>
        </p:nvSpPr>
        <p:spPr>
          <a:xfrm>
            <a:off x="704850" y="1154113"/>
            <a:ext cx="5545138" cy="3119437"/>
          </a:xfrm>
          <a:prstGeom prst="rect">
            <a:avLst/>
          </a:prstGeom>
          <a:noFill/>
          <a:ln w="12700">
            <a:solidFill>
              <a:prstClr val="black"/>
            </a:solidFill>
          </a:ln>
        </p:spPr>
        <p:txBody>
          <a:bodyPr vert="horz" lIns="92524" tIns="46263" rIns="92524" bIns="46263" rtlCol="0" anchor="ctr"/>
          <a:lstStyle/>
          <a:p>
            <a:endParaRPr lang="en-US"/>
          </a:p>
        </p:txBody>
      </p:sp>
      <p:sp>
        <p:nvSpPr>
          <p:cNvPr id="5" name="Notes Placeholder 4"/>
          <p:cNvSpPr>
            <a:spLocks noGrp="1"/>
          </p:cNvSpPr>
          <p:nvPr>
            <p:ph type="body" sz="quarter" idx="3"/>
          </p:nvPr>
        </p:nvSpPr>
        <p:spPr>
          <a:xfrm>
            <a:off x="695484" y="4446389"/>
            <a:ext cx="5563870" cy="3637955"/>
          </a:xfrm>
          <a:prstGeom prst="rect">
            <a:avLst/>
          </a:prstGeom>
        </p:spPr>
        <p:txBody>
          <a:bodyPr vert="horz" lIns="92524" tIns="46263" rIns="92524" bIns="4626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5685"/>
            <a:ext cx="3013763" cy="463566"/>
          </a:xfrm>
          <a:prstGeom prst="rect">
            <a:avLst/>
          </a:prstGeom>
        </p:spPr>
        <p:txBody>
          <a:bodyPr vert="horz" lIns="92524" tIns="46263" rIns="92524" bIns="46263" rtlCol="0" anchor="b"/>
          <a:lstStyle>
            <a:lvl1pPr algn="l">
              <a:defRPr sz="1200"/>
            </a:lvl1pPr>
          </a:lstStyle>
          <a:p>
            <a:endParaRPr lang="en-US"/>
          </a:p>
        </p:txBody>
      </p:sp>
      <p:sp>
        <p:nvSpPr>
          <p:cNvPr id="7" name="Slide Number Placeholder 6"/>
          <p:cNvSpPr>
            <a:spLocks noGrp="1"/>
          </p:cNvSpPr>
          <p:nvPr>
            <p:ph type="sldNum" sz="quarter" idx="5"/>
          </p:nvPr>
        </p:nvSpPr>
        <p:spPr>
          <a:xfrm>
            <a:off x="3939467" y="8775685"/>
            <a:ext cx="3013763" cy="463566"/>
          </a:xfrm>
          <a:prstGeom prst="rect">
            <a:avLst/>
          </a:prstGeom>
        </p:spPr>
        <p:txBody>
          <a:bodyPr vert="horz" lIns="92524" tIns="46263" rIns="92524" bIns="46263" rtlCol="0" anchor="b"/>
          <a:lstStyle>
            <a:lvl1pPr algn="r">
              <a:defRPr sz="1200"/>
            </a:lvl1pPr>
          </a:lstStyle>
          <a:p>
            <a:fld id="{E49E7366-6C2C-4371-A58F-3171F7E109A8}" type="slidenum">
              <a:rPr lang="en-US" smtClean="0"/>
              <a:t>‹#›</a:t>
            </a:fld>
            <a:endParaRPr lang="en-US"/>
          </a:p>
        </p:txBody>
      </p:sp>
    </p:spTree>
    <p:extLst>
      <p:ext uri="{BB962C8B-B14F-4D97-AF65-F5344CB8AC3E}">
        <p14:creationId xmlns:p14="http://schemas.microsoft.com/office/powerpoint/2010/main" val="3835375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1</a:t>
            </a:fld>
            <a:endParaRPr lang="en-US"/>
          </a:p>
        </p:txBody>
      </p:sp>
    </p:spTree>
    <p:extLst>
      <p:ext uri="{BB962C8B-B14F-4D97-AF65-F5344CB8AC3E}">
        <p14:creationId xmlns:p14="http://schemas.microsoft.com/office/powerpoint/2010/main" val="40176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5ED2563-4647-41FC-A959-131F53042689}"/>
              </a:ext>
            </a:extLst>
          </p:cNvPr>
          <p:cNvSpPr>
            <a:spLocks noGrp="1" noChangeArrowheads="1"/>
          </p:cNvSpPr>
          <p:nvPr>
            <p:ph type="sldNum" sz="quarter" idx="5"/>
          </p:nvPr>
        </p:nvSpPr>
        <p:spPr>
          <a:ln/>
        </p:spPr>
        <p:txBody>
          <a:bodyPr/>
          <a:lstStyle/>
          <a:p>
            <a:fld id="{3FD95C25-EF6F-42E5-85CB-7EAC6655436A}" type="slidenum">
              <a:rPr lang="en-US" altLang="en-US"/>
              <a:pPr/>
              <a:t>2</a:t>
            </a:fld>
            <a:endParaRPr lang="en-US" altLang="en-US"/>
          </a:p>
        </p:txBody>
      </p:sp>
      <p:sp>
        <p:nvSpPr>
          <p:cNvPr id="178178" name="Rectangle 2">
            <a:extLst>
              <a:ext uri="{FF2B5EF4-FFF2-40B4-BE49-F238E27FC236}">
                <a16:creationId xmlns:a16="http://schemas.microsoft.com/office/drawing/2014/main" id="{A20FF819-6429-45F7-9824-6A30D9BB47C8}"/>
              </a:ext>
            </a:extLst>
          </p:cNvPr>
          <p:cNvSpPr>
            <a:spLocks noGrp="1" noRot="1" noChangeAspect="1" noChangeArrowheads="1" noTextEdit="1"/>
          </p:cNvSpPr>
          <p:nvPr>
            <p:ph type="sldImg"/>
          </p:nvPr>
        </p:nvSpPr>
        <p:spPr>
          <a:ln/>
        </p:spPr>
      </p:sp>
      <p:sp>
        <p:nvSpPr>
          <p:cNvPr id="178179" name="Rectangle 3">
            <a:extLst>
              <a:ext uri="{FF2B5EF4-FFF2-40B4-BE49-F238E27FC236}">
                <a16:creationId xmlns:a16="http://schemas.microsoft.com/office/drawing/2014/main" id="{148A268A-6EC1-4615-9A63-9C14434B6BD7}"/>
              </a:ext>
            </a:extLst>
          </p:cNvPr>
          <p:cNvSpPr>
            <a:spLocks noGrp="1" noChangeArrowheads="1"/>
          </p:cNvSpPr>
          <p:nvPr>
            <p:ph type="body" idx="1"/>
          </p:nvPr>
        </p:nvSpPr>
        <p:spPr/>
        <p:txBody>
          <a:bodyPr/>
          <a:lstStyle/>
          <a:p>
            <a:endParaRPr lang="en-US" altLang="en-US"/>
          </a:p>
          <a:p>
            <a:endParaRPr lang="en-US" altLang="en-US"/>
          </a:p>
        </p:txBody>
      </p:sp>
    </p:spTree>
    <p:extLst>
      <p:ext uri="{BB962C8B-B14F-4D97-AF65-F5344CB8AC3E}">
        <p14:creationId xmlns:p14="http://schemas.microsoft.com/office/powerpoint/2010/main" val="1786041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D228B11-83EF-45D1-9ADF-7BA329D8E564}"/>
              </a:ext>
            </a:extLst>
          </p:cNvPr>
          <p:cNvSpPr>
            <a:spLocks noGrp="1" noChangeArrowheads="1"/>
          </p:cNvSpPr>
          <p:nvPr>
            <p:ph type="sldNum" sz="quarter" idx="5"/>
          </p:nvPr>
        </p:nvSpPr>
        <p:spPr>
          <a:ln/>
        </p:spPr>
        <p:txBody>
          <a:bodyPr/>
          <a:lstStyle/>
          <a:p>
            <a:fld id="{C2956432-108B-4E37-8847-B7A4C028CE2A}" type="slidenum">
              <a:rPr lang="en-US" altLang="en-US"/>
              <a:pPr/>
              <a:t>3</a:t>
            </a:fld>
            <a:endParaRPr lang="en-US" altLang="en-US"/>
          </a:p>
        </p:txBody>
      </p:sp>
      <p:sp>
        <p:nvSpPr>
          <p:cNvPr id="233474" name="Rectangle 2">
            <a:extLst>
              <a:ext uri="{FF2B5EF4-FFF2-40B4-BE49-F238E27FC236}">
                <a16:creationId xmlns:a16="http://schemas.microsoft.com/office/drawing/2014/main" id="{C767F387-5BCF-45FB-9EB2-A53E028973F8}"/>
              </a:ext>
            </a:extLst>
          </p:cNvPr>
          <p:cNvSpPr>
            <a:spLocks noGrp="1" noRot="1" noChangeAspect="1" noChangeArrowheads="1" noTextEdit="1"/>
          </p:cNvSpPr>
          <p:nvPr>
            <p:ph type="sldImg"/>
          </p:nvPr>
        </p:nvSpPr>
        <p:spPr>
          <a:ln/>
        </p:spPr>
      </p:sp>
      <p:sp>
        <p:nvSpPr>
          <p:cNvPr id="233475" name="Rectangle 3">
            <a:extLst>
              <a:ext uri="{FF2B5EF4-FFF2-40B4-BE49-F238E27FC236}">
                <a16:creationId xmlns:a16="http://schemas.microsoft.com/office/drawing/2014/main" id="{1004F12D-6437-4EC6-92F5-88D3283BCC27}"/>
              </a:ext>
            </a:extLst>
          </p:cNvPr>
          <p:cNvSpPr>
            <a:spLocks noGrp="1" noChangeArrowheads="1"/>
          </p:cNvSpPr>
          <p:nvPr>
            <p:ph type="body" idx="1"/>
          </p:nvPr>
        </p:nvSpPr>
        <p:spPr/>
        <p:txBody>
          <a:bodyPr/>
          <a:lstStyle/>
          <a:p>
            <a:r>
              <a:rPr lang="en-US" altLang="en-US" b="1" dirty="0"/>
              <a:t>Job 9:32-35  </a:t>
            </a:r>
            <a:r>
              <a:rPr lang="en-US" altLang="en-US" dirty="0"/>
              <a:t>"For He is not a man, as I am, That I may answer Him, And that we should go to court together.  33  Nor is there any mediator between us, Who may lay his hand on us both.  34  Let Him take His rod away from me, And do not let dread of Him terrify me.  35  Then I would speak and not fear Him, But it is not so with me.</a:t>
            </a:r>
          </a:p>
          <a:p>
            <a:r>
              <a:rPr lang="en-US" altLang="en-US" b="1" dirty="0"/>
              <a:t>Hebrews 4:14-16  </a:t>
            </a:r>
            <a:r>
              <a:rPr lang="en-US" altLang="en-US" dirty="0"/>
              <a:t>Seeing then that we have a great High Priest who has passed through the heavens, Jesus the Son of God, let us hold fast our confession.  15  For we do not have a High Priest who cannot sympathize with our weaknesses, but was in all points tempted as we are, yet without sin.  16  Let us therefore come boldly to the throne of grace, that we may obtain mercy and find grace to help in time of need.</a:t>
            </a:r>
          </a:p>
          <a:p>
            <a:r>
              <a:rPr lang="en-US" altLang="en-US" b="1" dirty="0"/>
              <a:t>Hebrews 10:19-22  </a:t>
            </a:r>
            <a:r>
              <a:rPr lang="en-US" altLang="en-US" dirty="0"/>
              <a:t>Therefore, brethren, having boldness to enter the Holiest by the blood of Jesus,  20  by a new and living way which He consecrated for us, through the veil, that is, His flesh,  21  and having a High Priest over the house of God,  22  let us draw near with a true heart in full assurance of faith, having our hearts sprinkled from an evil conscience and our bodies washed with pure water.</a:t>
            </a:r>
          </a:p>
          <a:p>
            <a:r>
              <a:rPr lang="en-US" altLang="en-US" dirty="0"/>
              <a:t>“Lifting up holy hands” – the emphasis is not on the lifting of the hands (which anyone may do), but the holiness of the hands lifted:</a:t>
            </a:r>
          </a:p>
          <a:p>
            <a:pPr marL="171450" indent="-171450">
              <a:buFont typeface="Arial" panose="020B0604020202020204" pitchFamily="34" charset="0"/>
              <a:buChar char="•"/>
            </a:pPr>
            <a:r>
              <a:rPr lang="en-US" altLang="en-US" b="1" dirty="0"/>
              <a:t>We do not hide our hands behind our backs (illus. in readers material)</a:t>
            </a:r>
          </a:p>
          <a:p>
            <a:pPr marL="171450" indent="-171450">
              <a:buFont typeface="Arial" panose="020B0604020202020204" pitchFamily="34" charset="0"/>
              <a:buChar char="•"/>
            </a:pPr>
            <a:r>
              <a:rPr lang="en-US" altLang="en-US" b="1" dirty="0"/>
              <a:t>Psalms 24:3-4  </a:t>
            </a:r>
            <a:r>
              <a:rPr lang="en-US" altLang="en-US" dirty="0"/>
              <a:t>Who may ascend into the hill of the LORD? Or who may stand in His holy place?  4  He who has clean hands and a pure heart, Who has not lifted up his soul to an idol, Nor sworn deceitfully.</a:t>
            </a:r>
          </a:p>
          <a:p>
            <a:pPr marL="171450" indent="-171450">
              <a:buFont typeface="Arial" panose="020B0604020202020204" pitchFamily="34" charset="0"/>
              <a:buChar char="•"/>
            </a:pPr>
            <a:r>
              <a:rPr lang="en-US" altLang="en-US" dirty="0"/>
              <a:t>Whose hands are being lifted?  Lifting them up “without wrath and arguing” suggests and the activity is with a proper attitude toward others – lifting up their hands (cf. Ex. 17:12 Aaron and </a:t>
            </a:r>
            <a:r>
              <a:rPr lang="en-US" altLang="en-US" dirty="0" err="1"/>
              <a:t>Hur</a:t>
            </a:r>
            <a:r>
              <a:rPr lang="en-US" altLang="en-US" dirty="0"/>
              <a:t> holding up the hands of Moses). </a:t>
            </a:r>
          </a:p>
          <a:p>
            <a:pPr marL="171450" indent="-171450">
              <a:buFont typeface="Arial" panose="020B0604020202020204" pitchFamily="34" charset="0"/>
              <a:buChar char="•"/>
            </a:pPr>
            <a:r>
              <a:rPr lang="en-US" altLang="en-US" dirty="0"/>
              <a:t>The phrase “lifting hands” is used literally and metaphorically </a:t>
            </a:r>
          </a:p>
          <a:p>
            <a:pPr marL="628650" lvl="1" indent="-171450">
              <a:buFont typeface="Arial" panose="020B0604020202020204" pitchFamily="34" charset="0"/>
              <a:buChar char="•"/>
            </a:pPr>
            <a:r>
              <a:rPr lang="en-US" altLang="en-US" dirty="0"/>
              <a:t>Neh. 8:6  And Ezra blessed the LORD, the great God. Then all the people answered, "Amen, Amen!" while lifting up their hands. And they bowed their heads and worshiped the LORD with their faces to the ground.</a:t>
            </a:r>
          </a:p>
          <a:p>
            <a:pPr marL="628650" lvl="1" indent="-171450">
              <a:buFont typeface="Arial" panose="020B0604020202020204" pitchFamily="34" charset="0"/>
              <a:buChar char="•"/>
            </a:pPr>
            <a:r>
              <a:rPr lang="en-US" altLang="en-US" dirty="0"/>
              <a:t>Ps. 28:2  Hear the voice of my supplications When I cry to You, When I lift up my hands toward Your holy sanctuary.</a:t>
            </a:r>
          </a:p>
          <a:p>
            <a:pPr marL="628650" lvl="1" indent="-171450">
              <a:buFont typeface="Arial" panose="020B0604020202020204" pitchFamily="34" charset="0"/>
              <a:buChar char="•"/>
            </a:pPr>
            <a:r>
              <a:rPr lang="en-US" altLang="en-US" dirty="0"/>
              <a:t>Ps. 63:4  Thus I will bless You while I live; I will lift up my hands in Your name.</a:t>
            </a:r>
          </a:p>
          <a:p>
            <a:pPr marL="628650" lvl="1" indent="-171450">
              <a:buFont typeface="Arial" panose="020B0604020202020204" pitchFamily="34" charset="0"/>
              <a:buChar char="•"/>
            </a:pPr>
            <a:r>
              <a:rPr lang="en-US" altLang="en-US" dirty="0"/>
              <a:t>Ps. 119:48  My hands also I will lift up to Your commandments, Which I love, And I will meditate on Your statutes.</a:t>
            </a:r>
          </a:p>
          <a:p>
            <a:pPr marL="628650" lvl="1" indent="-171450">
              <a:buFont typeface="Arial" panose="020B0604020202020204" pitchFamily="34" charset="0"/>
              <a:buChar char="•"/>
            </a:pPr>
            <a:r>
              <a:rPr lang="en-US" altLang="en-US" dirty="0"/>
              <a:t>Ps. 34:2  Lift up your hands in the sanctuary, And bless the LORD.</a:t>
            </a:r>
          </a:p>
          <a:p>
            <a:pPr marL="628650" lvl="1" indent="-171450">
              <a:buFont typeface="Arial" panose="020B0604020202020204" pitchFamily="34" charset="0"/>
              <a:buChar char="•"/>
            </a:pPr>
            <a:r>
              <a:rPr lang="en-US" altLang="en-US" dirty="0"/>
              <a:t>Ps.141:2  Let my prayer be set before You as incense, The lifting up of my hands as the evening sacrifice.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D228B11-83EF-45D1-9ADF-7BA329D8E564}"/>
              </a:ext>
            </a:extLst>
          </p:cNvPr>
          <p:cNvSpPr>
            <a:spLocks noGrp="1" noChangeArrowheads="1"/>
          </p:cNvSpPr>
          <p:nvPr>
            <p:ph type="sldNum" sz="quarter" idx="5"/>
          </p:nvPr>
        </p:nvSpPr>
        <p:spPr>
          <a:ln/>
        </p:spPr>
        <p:txBody>
          <a:bodyPr/>
          <a:lstStyle/>
          <a:p>
            <a:fld id="{C2956432-108B-4E37-8847-B7A4C028CE2A}" type="slidenum">
              <a:rPr lang="en-US" altLang="en-US"/>
              <a:pPr/>
              <a:t>4</a:t>
            </a:fld>
            <a:endParaRPr lang="en-US" altLang="en-US"/>
          </a:p>
        </p:txBody>
      </p:sp>
      <p:sp>
        <p:nvSpPr>
          <p:cNvPr id="233474" name="Rectangle 2">
            <a:extLst>
              <a:ext uri="{FF2B5EF4-FFF2-40B4-BE49-F238E27FC236}">
                <a16:creationId xmlns:a16="http://schemas.microsoft.com/office/drawing/2014/main" id="{C767F387-5BCF-45FB-9EB2-A53E028973F8}"/>
              </a:ext>
            </a:extLst>
          </p:cNvPr>
          <p:cNvSpPr>
            <a:spLocks noGrp="1" noRot="1" noChangeAspect="1" noChangeArrowheads="1" noTextEdit="1"/>
          </p:cNvSpPr>
          <p:nvPr>
            <p:ph type="sldImg"/>
          </p:nvPr>
        </p:nvSpPr>
        <p:spPr>
          <a:ln/>
        </p:spPr>
      </p:sp>
      <p:sp>
        <p:nvSpPr>
          <p:cNvPr id="233475" name="Rectangle 3">
            <a:extLst>
              <a:ext uri="{FF2B5EF4-FFF2-40B4-BE49-F238E27FC236}">
                <a16:creationId xmlns:a16="http://schemas.microsoft.com/office/drawing/2014/main" id="{1004F12D-6437-4EC6-92F5-88D3283BCC27}"/>
              </a:ext>
            </a:extLst>
          </p:cNvPr>
          <p:cNvSpPr>
            <a:spLocks noGrp="1" noChangeArrowheads="1"/>
          </p:cNvSpPr>
          <p:nvPr>
            <p:ph type="body" idx="1"/>
          </p:nvPr>
        </p:nvSpPr>
        <p:spPr/>
        <p:txBody>
          <a:bodyPr/>
          <a:lstStyle/>
          <a:p>
            <a:r>
              <a:rPr lang="en-US" altLang="en-US" dirty="0"/>
              <a:t>“Modest” (“respectable apparel”, ESV) is from </a:t>
            </a:r>
            <a:r>
              <a:rPr lang="en-US" altLang="en-US" dirty="0" err="1"/>
              <a:t>kosmios</a:t>
            </a:r>
            <a:r>
              <a:rPr lang="en-US" altLang="en-US" dirty="0"/>
              <a:t> (well arranged, seemly, modest, THAYER) – “orderly” and “decorous” (Strong).</a:t>
            </a:r>
          </a:p>
          <a:p>
            <a:r>
              <a:rPr lang="en-US" altLang="en-US" dirty="0"/>
              <a:t>“Propriety” (shamefacedness KJV) is from </a:t>
            </a:r>
            <a:r>
              <a:rPr lang="en-US" altLang="en-US" dirty="0" err="1"/>
              <a:t>aidos</a:t>
            </a:r>
            <a:r>
              <a:rPr lang="en-US" altLang="en-US" dirty="0"/>
              <a:t> (a sense of shame or </a:t>
            </a:r>
            <a:r>
              <a:rPr lang="en-US" altLang="en-US" dirty="0" err="1"/>
              <a:t>honour</a:t>
            </a:r>
            <a:r>
              <a:rPr lang="en-US" altLang="en-US" dirty="0"/>
              <a:t>, modesty, bashfulness, reverence, regard for others, respect. THAYER).</a:t>
            </a:r>
          </a:p>
          <a:p>
            <a:r>
              <a:rPr lang="en-US" altLang="en-US" dirty="0"/>
              <a:t>“Moderation” (“sobriety”, KJV, “self-control” ESV) is from </a:t>
            </a:r>
            <a:r>
              <a:rPr lang="en-US" altLang="en-US" dirty="0" err="1"/>
              <a:t>sōphrosune</a:t>
            </a:r>
            <a:r>
              <a:rPr lang="en-US" altLang="en-US" dirty="0"/>
              <a:t>̄ (soundness of mind, self-control, sobriety) THAYER.</a:t>
            </a:r>
          </a:p>
          <a:p>
            <a:r>
              <a:rPr lang="en-US" altLang="en-US" b="1" dirty="0"/>
              <a:t>1 Peter 3:3-4  </a:t>
            </a:r>
            <a:r>
              <a:rPr lang="en-US" altLang="en-US" dirty="0"/>
              <a:t>Do not let your adornment be merely outward—arranging the hair, wearing gold, or putting on fine apparel—  4  rather let it be the hidden person of the heart, with the incorruptible beauty of a gentle and quiet spirit, which is very precious in the sight of God.</a:t>
            </a:r>
          </a:p>
          <a:p>
            <a:r>
              <a:rPr lang="en-US" altLang="en-US" b="1" dirty="0"/>
              <a:t>“Silence” or “quiet/quietness</a:t>
            </a:r>
            <a:r>
              <a:rPr lang="en-US" altLang="en-US" dirty="0"/>
              <a:t>” in these verses is from </a:t>
            </a:r>
            <a:r>
              <a:rPr lang="en-US" altLang="en-US" dirty="0" err="1"/>
              <a:t>hēsuchia</a:t>
            </a:r>
            <a:r>
              <a:rPr lang="en-US" altLang="en-US" dirty="0"/>
              <a:t> which STRONG defines as “stillness, that is, desistance from bustle or language: - quietness, silence.”</a:t>
            </a:r>
          </a:p>
        </p:txBody>
      </p:sp>
    </p:spTree>
    <p:extLst>
      <p:ext uri="{BB962C8B-B14F-4D97-AF65-F5344CB8AC3E}">
        <p14:creationId xmlns:p14="http://schemas.microsoft.com/office/powerpoint/2010/main" val="1648587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D228B11-83EF-45D1-9ADF-7BA329D8E564}"/>
              </a:ext>
            </a:extLst>
          </p:cNvPr>
          <p:cNvSpPr>
            <a:spLocks noGrp="1" noChangeArrowheads="1"/>
          </p:cNvSpPr>
          <p:nvPr>
            <p:ph type="sldNum" sz="quarter" idx="5"/>
          </p:nvPr>
        </p:nvSpPr>
        <p:spPr>
          <a:ln/>
        </p:spPr>
        <p:txBody>
          <a:bodyPr/>
          <a:lstStyle/>
          <a:p>
            <a:fld id="{C2956432-108B-4E37-8847-B7A4C028CE2A}" type="slidenum">
              <a:rPr lang="en-US" altLang="en-US"/>
              <a:pPr/>
              <a:t>5</a:t>
            </a:fld>
            <a:endParaRPr lang="en-US" altLang="en-US"/>
          </a:p>
        </p:txBody>
      </p:sp>
      <p:sp>
        <p:nvSpPr>
          <p:cNvPr id="233474" name="Rectangle 2">
            <a:extLst>
              <a:ext uri="{FF2B5EF4-FFF2-40B4-BE49-F238E27FC236}">
                <a16:creationId xmlns:a16="http://schemas.microsoft.com/office/drawing/2014/main" id="{C767F387-5BCF-45FB-9EB2-A53E028973F8}"/>
              </a:ext>
            </a:extLst>
          </p:cNvPr>
          <p:cNvSpPr>
            <a:spLocks noGrp="1" noRot="1" noChangeAspect="1" noChangeArrowheads="1" noTextEdit="1"/>
          </p:cNvSpPr>
          <p:nvPr>
            <p:ph type="sldImg"/>
          </p:nvPr>
        </p:nvSpPr>
        <p:spPr>
          <a:ln/>
        </p:spPr>
      </p:sp>
      <p:sp>
        <p:nvSpPr>
          <p:cNvPr id="233475" name="Rectangle 3">
            <a:extLst>
              <a:ext uri="{FF2B5EF4-FFF2-40B4-BE49-F238E27FC236}">
                <a16:creationId xmlns:a16="http://schemas.microsoft.com/office/drawing/2014/main" id="{1004F12D-6437-4EC6-92F5-88D3283BCC27}"/>
              </a:ext>
            </a:extLst>
          </p:cNvPr>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solidFill>
                  <a:schemeClr val="accent6">
                    <a:lumMod val="40000"/>
                    <a:lumOff val="60000"/>
                  </a:schemeClr>
                </a:solidFill>
              </a:rPr>
              <a:t>The duty of elders is to “shepherd” and “oversee” “Shepherd the flock of God which is among you, serving as overseers…”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chemeClr val="accent6">
                    <a:lumMod val="40000"/>
                    <a:lumOff val="60000"/>
                  </a:schemeClr>
                </a:solidFill>
              </a:rPr>
              <a:t>1 Peter 5:1-2  </a:t>
            </a:r>
            <a:r>
              <a:rPr lang="en-US" altLang="en-US" sz="1200" b="0" dirty="0">
                <a:solidFill>
                  <a:schemeClr val="accent6">
                    <a:lumMod val="40000"/>
                    <a:lumOff val="60000"/>
                  </a:schemeClr>
                </a:solidFill>
              </a:rPr>
              <a:t>The elders who are among you I exhort, I who am a fellow elder and a witness of the sufferings of Christ, and also a partaker of the glory that will be revealed:  2  Shepherd the flock of God which is among you, serving as overseers, not by compulsion but willingly, not for dishonest gain but eagerly;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chemeClr val="accent6">
                    <a:lumMod val="40000"/>
                    <a:lumOff val="60000"/>
                  </a:schemeClr>
                </a:solidFill>
              </a:rPr>
              <a:t>Acts 20:17, 28 </a:t>
            </a:r>
            <a:r>
              <a:rPr lang="en-US" altLang="en-US" sz="1200" b="0" dirty="0">
                <a:solidFill>
                  <a:schemeClr val="accent6">
                    <a:lumMod val="40000"/>
                    <a:lumOff val="60000"/>
                  </a:schemeClr>
                </a:solidFill>
              </a:rPr>
              <a:t> 17  From Miletus he sent to Ephesus and called for the elders of the church.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solidFill>
                  <a:schemeClr val="accent6">
                    <a:lumMod val="40000"/>
                    <a:lumOff val="60000"/>
                  </a:schemeClr>
                </a:solidFill>
              </a:rPr>
              <a:t>Therefore take heed to yourselves and to all the flock, among which the Holy Spirit has made you overseers, to shepherd the church of God which He purchased with His own blood.</a:t>
            </a:r>
          </a:p>
        </p:txBody>
      </p:sp>
    </p:spTree>
    <p:extLst>
      <p:ext uri="{BB962C8B-B14F-4D97-AF65-F5344CB8AC3E}">
        <p14:creationId xmlns:p14="http://schemas.microsoft.com/office/powerpoint/2010/main" val="3255400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D228B11-83EF-45D1-9ADF-7BA329D8E564}"/>
              </a:ext>
            </a:extLst>
          </p:cNvPr>
          <p:cNvSpPr>
            <a:spLocks noGrp="1" noChangeArrowheads="1"/>
          </p:cNvSpPr>
          <p:nvPr>
            <p:ph type="sldNum" sz="quarter" idx="5"/>
          </p:nvPr>
        </p:nvSpPr>
        <p:spPr>
          <a:ln/>
        </p:spPr>
        <p:txBody>
          <a:bodyPr/>
          <a:lstStyle/>
          <a:p>
            <a:fld id="{C2956432-108B-4E37-8847-B7A4C028CE2A}" type="slidenum">
              <a:rPr lang="en-US" altLang="en-US"/>
              <a:pPr/>
              <a:t>6</a:t>
            </a:fld>
            <a:endParaRPr lang="en-US" altLang="en-US"/>
          </a:p>
        </p:txBody>
      </p:sp>
      <p:sp>
        <p:nvSpPr>
          <p:cNvPr id="233474" name="Rectangle 2">
            <a:extLst>
              <a:ext uri="{FF2B5EF4-FFF2-40B4-BE49-F238E27FC236}">
                <a16:creationId xmlns:a16="http://schemas.microsoft.com/office/drawing/2014/main" id="{C767F387-5BCF-45FB-9EB2-A53E028973F8}"/>
              </a:ext>
            </a:extLst>
          </p:cNvPr>
          <p:cNvSpPr>
            <a:spLocks noGrp="1" noRot="1" noChangeAspect="1" noChangeArrowheads="1" noTextEdit="1"/>
          </p:cNvSpPr>
          <p:nvPr>
            <p:ph type="sldImg"/>
          </p:nvPr>
        </p:nvSpPr>
        <p:spPr>
          <a:ln/>
        </p:spPr>
      </p:sp>
      <p:sp>
        <p:nvSpPr>
          <p:cNvPr id="233475" name="Rectangle 3">
            <a:extLst>
              <a:ext uri="{FF2B5EF4-FFF2-40B4-BE49-F238E27FC236}">
                <a16:creationId xmlns:a16="http://schemas.microsoft.com/office/drawing/2014/main" id="{1004F12D-6437-4EC6-92F5-88D3283BCC27}"/>
              </a:ext>
            </a:extLst>
          </p:cNvPr>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solidFill>
                  <a:schemeClr val="accent6">
                    <a:lumMod val="40000"/>
                    <a:lumOff val="60000"/>
                  </a:schemeClr>
                </a:solidFill>
              </a:rPr>
              <a:t>The duty of elders is to “shepherd” and “oversee” “Shepherd the flock of God which is among you, serving as overseers…”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chemeClr val="accent6">
                    <a:lumMod val="40000"/>
                    <a:lumOff val="60000"/>
                  </a:schemeClr>
                </a:solidFill>
              </a:rPr>
              <a:t>1 Peter 5:1-2  </a:t>
            </a:r>
            <a:r>
              <a:rPr lang="en-US" altLang="en-US" sz="1200" b="0" dirty="0">
                <a:solidFill>
                  <a:schemeClr val="accent6">
                    <a:lumMod val="40000"/>
                    <a:lumOff val="60000"/>
                  </a:schemeClr>
                </a:solidFill>
              </a:rPr>
              <a:t>The elders who are among you I exhort, I who am a fellow elder and a witness of the sufferings of Christ, and also a partaker of the glory that will be revealed:  2  Shepherd the flock of God which is among you, serving as overseers, not by compulsion but willingly, not for dishonest gain but eagerly;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chemeClr val="accent6">
                    <a:lumMod val="40000"/>
                    <a:lumOff val="60000"/>
                  </a:schemeClr>
                </a:solidFill>
              </a:rPr>
              <a:t>Acts 20:17, 28 </a:t>
            </a:r>
            <a:r>
              <a:rPr lang="en-US" altLang="en-US" sz="1200" b="0" dirty="0">
                <a:solidFill>
                  <a:schemeClr val="accent6">
                    <a:lumMod val="40000"/>
                    <a:lumOff val="60000"/>
                  </a:schemeClr>
                </a:solidFill>
              </a:rPr>
              <a:t> 17  From Miletus he sent to Ephesus and called for the elders of the church.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solidFill>
                  <a:schemeClr val="accent6">
                    <a:lumMod val="40000"/>
                    <a:lumOff val="60000"/>
                  </a:schemeClr>
                </a:solidFill>
              </a:rPr>
              <a:t>Therefore take heed to yourselves and to all the flock, among which the Holy Spirit has made you overseers, to shepherd the church of God which He purchased with His own blood.</a:t>
            </a:r>
          </a:p>
        </p:txBody>
      </p:sp>
    </p:spTree>
    <p:extLst>
      <p:ext uri="{BB962C8B-B14F-4D97-AF65-F5344CB8AC3E}">
        <p14:creationId xmlns:p14="http://schemas.microsoft.com/office/powerpoint/2010/main" val="4111509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D228B11-83EF-45D1-9ADF-7BA329D8E564}"/>
              </a:ext>
            </a:extLst>
          </p:cNvPr>
          <p:cNvSpPr>
            <a:spLocks noGrp="1" noChangeArrowheads="1"/>
          </p:cNvSpPr>
          <p:nvPr>
            <p:ph type="sldNum" sz="quarter" idx="5"/>
          </p:nvPr>
        </p:nvSpPr>
        <p:spPr>
          <a:ln/>
        </p:spPr>
        <p:txBody>
          <a:bodyPr/>
          <a:lstStyle/>
          <a:p>
            <a:fld id="{C2956432-108B-4E37-8847-B7A4C028CE2A}" type="slidenum">
              <a:rPr lang="en-US" altLang="en-US"/>
              <a:pPr/>
              <a:t>7</a:t>
            </a:fld>
            <a:endParaRPr lang="en-US" altLang="en-US"/>
          </a:p>
        </p:txBody>
      </p:sp>
      <p:sp>
        <p:nvSpPr>
          <p:cNvPr id="233474" name="Rectangle 2">
            <a:extLst>
              <a:ext uri="{FF2B5EF4-FFF2-40B4-BE49-F238E27FC236}">
                <a16:creationId xmlns:a16="http://schemas.microsoft.com/office/drawing/2014/main" id="{C767F387-5BCF-45FB-9EB2-A53E028973F8}"/>
              </a:ext>
            </a:extLst>
          </p:cNvPr>
          <p:cNvSpPr>
            <a:spLocks noGrp="1" noRot="1" noChangeAspect="1" noChangeArrowheads="1" noTextEdit="1"/>
          </p:cNvSpPr>
          <p:nvPr>
            <p:ph type="sldImg"/>
          </p:nvPr>
        </p:nvSpPr>
        <p:spPr>
          <a:ln/>
        </p:spPr>
      </p:sp>
      <p:sp>
        <p:nvSpPr>
          <p:cNvPr id="233475" name="Rectangle 3">
            <a:extLst>
              <a:ext uri="{FF2B5EF4-FFF2-40B4-BE49-F238E27FC236}">
                <a16:creationId xmlns:a16="http://schemas.microsoft.com/office/drawing/2014/main" id="{1004F12D-6437-4EC6-92F5-88D3283BCC27}"/>
              </a:ext>
            </a:extLst>
          </p:cNvPr>
          <p:cNvSpPr>
            <a:spLocks noGrp="1" noChangeArrowheads="1"/>
          </p:cNvSpPr>
          <p:nvPr>
            <p:ph type="body" idx="1"/>
          </p:nvPr>
        </p:nvSpPr>
        <p:spPr/>
        <p:txBody>
          <a:bodyPr/>
          <a:lstStyle/>
          <a:p>
            <a:r>
              <a:rPr lang="en-US" altLang="en-US" b="1" dirty="0"/>
              <a:t>Ephesians 2:19-22  </a:t>
            </a:r>
            <a:r>
              <a:rPr lang="en-US" altLang="en-US" dirty="0"/>
              <a:t>Now, therefore, you are no longer strangers and foreigners, but fellow citizens with the saints and members of the household of God,  20  having been built on the foundation of the apostles and prophets, Jesus Christ Himself being the chief cornerstone,  21  in whom the whole building, being fitted together, grows into a holy temple in the Lord,  22  in whom you also are being built together for a dwelling place of God in the Spirit.</a:t>
            </a:r>
          </a:p>
          <a:p>
            <a:r>
              <a:rPr lang="en-US" altLang="en-US" b="1" dirty="0"/>
              <a:t>Isaiah 2:2  </a:t>
            </a:r>
            <a:r>
              <a:rPr lang="en-US" altLang="en-US" dirty="0"/>
              <a:t>Now it shall come to pass in the latter days That the mountain of the LORD's house Shall be established on the top of the mountains, And shall be exalted above the hills; And all nations shall flow to it.</a:t>
            </a:r>
          </a:p>
        </p:txBody>
      </p:sp>
    </p:spTree>
    <p:extLst>
      <p:ext uri="{BB962C8B-B14F-4D97-AF65-F5344CB8AC3E}">
        <p14:creationId xmlns:p14="http://schemas.microsoft.com/office/powerpoint/2010/main" val="892444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E7366-6C2C-4371-A58F-3171F7E1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1458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C55-2726-49F0-9190-2BB9C0258A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C295C7-C99A-46DC-A930-1EEDC2C99A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4A5808-1CF4-4C33-A9E0-06F1CC042A99}"/>
              </a:ext>
            </a:extLst>
          </p:cNvPr>
          <p:cNvSpPr>
            <a:spLocks noGrp="1"/>
          </p:cNvSpPr>
          <p:nvPr>
            <p:ph type="dt" sz="half" idx="10"/>
          </p:nvPr>
        </p:nvSpPr>
        <p:spPr/>
        <p:txBody>
          <a:bodyPr/>
          <a:lstStyle/>
          <a:p>
            <a:fld id="{29F5B714-DC44-4532-8319-8C898E6EFB96}" type="datetimeFigureOut">
              <a:rPr lang="en-US" smtClean="0"/>
              <a:t>5/7/2022</a:t>
            </a:fld>
            <a:endParaRPr lang="en-US"/>
          </a:p>
        </p:txBody>
      </p:sp>
      <p:sp>
        <p:nvSpPr>
          <p:cNvPr id="5" name="Footer Placeholder 4">
            <a:extLst>
              <a:ext uri="{FF2B5EF4-FFF2-40B4-BE49-F238E27FC236}">
                <a16:creationId xmlns:a16="http://schemas.microsoft.com/office/drawing/2014/main" id="{E60B50FF-FD82-4326-83B0-844DF2E9E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441BC8-1094-48D0-A903-6AF20542CF5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01898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B9C6-6A02-429E-B58B-6D964AD24A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7623EE-F956-4D0F-8867-105C656151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E054B8-2A4D-4375-8D3A-BD46BA2783F3}"/>
              </a:ext>
            </a:extLst>
          </p:cNvPr>
          <p:cNvSpPr>
            <a:spLocks noGrp="1"/>
          </p:cNvSpPr>
          <p:nvPr>
            <p:ph type="dt" sz="half" idx="10"/>
          </p:nvPr>
        </p:nvSpPr>
        <p:spPr/>
        <p:txBody>
          <a:bodyPr/>
          <a:lstStyle/>
          <a:p>
            <a:fld id="{29F5B714-DC44-4532-8319-8C898E6EFB96}" type="datetimeFigureOut">
              <a:rPr lang="en-US" smtClean="0"/>
              <a:t>5/7/2022</a:t>
            </a:fld>
            <a:endParaRPr lang="en-US"/>
          </a:p>
        </p:txBody>
      </p:sp>
      <p:sp>
        <p:nvSpPr>
          <p:cNvPr id="5" name="Footer Placeholder 4">
            <a:extLst>
              <a:ext uri="{FF2B5EF4-FFF2-40B4-BE49-F238E27FC236}">
                <a16:creationId xmlns:a16="http://schemas.microsoft.com/office/drawing/2014/main" id="{DDE17280-C2F4-4947-A8F3-4E9B7989F5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D441FD-C37E-4236-86F5-15DCD81A61A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60385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064EF-C2D8-49F0-98CE-5F62948389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922134-BA8F-4667-BBCD-9A4BC2C26A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35C30-6135-41D7-9C5E-79F09D52B454}"/>
              </a:ext>
            </a:extLst>
          </p:cNvPr>
          <p:cNvSpPr>
            <a:spLocks noGrp="1"/>
          </p:cNvSpPr>
          <p:nvPr>
            <p:ph type="dt" sz="half" idx="10"/>
          </p:nvPr>
        </p:nvSpPr>
        <p:spPr/>
        <p:txBody>
          <a:bodyPr/>
          <a:lstStyle/>
          <a:p>
            <a:fld id="{29F5B714-DC44-4532-8319-8C898E6EFB96}" type="datetimeFigureOut">
              <a:rPr lang="en-US" smtClean="0"/>
              <a:t>5/7/2022</a:t>
            </a:fld>
            <a:endParaRPr lang="en-US"/>
          </a:p>
        </p:txBody>
      </p:sp>
      <p:sp>
        <p:nvSpPr>
          <p:cNvPr id="5" name="Footer Placeholder 4">
            <a:extLst>
              <a:ext uri="{FF2B5EF4-FFF2-40B4-BE49-F238E27FC236}">
                <a16:creationId xmlns:a16="http://schemas.microsoft.com/office/drawing/2014/main" id="{E11C4570-16EA-484C-A146-A7616EAD66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C1BE1-CF7E-431F-8B05-C2200764A0C6}"/>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53863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76293-4BD8-4066-AA92-F3825A70D9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37A83A-5CCF-4979-8DBD-5DE4C3CD78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E16B57-3232-4D2D-91A9-DB7186601E70}"/>
              </a:ext>
            </a:extLst>
          </p:cNvPr>
          <p:cNvSpPr>
            <a:spLocks noGrp="1"/>
          </p:cNvSpPr>
          <p:nvPr>
            <p:ph type="dt" sz="half" idx="10"/>
          </p:nvPr>
        </p:nvSpPr>
        <p:spPr/>
        <p:txBody>
          <a:bodyPr/>
          <a:lstStyle/>
          <a:p>
            <a:fld id="{29F5B714-DC44-4532-8319-8C898E6EFB96}" type="datetimeFigureOut">
              <a:rPr lang="en-US" smtClean="0"/>
              <a:t>5/7/2022</a:t>
            </a:fld>
            <a:endParaRPr lang="en-US"/>
          </a:p>
        </p:txBody>
      </p:sp>
      <p:sp>
        <p:nvSpPr>
          <p:cNvPr id="5" name="Footer Placeholder 4">
            <a:extLst>
              <a:ext uri="{FF2B5EF4-FFF2-40B4-BE49-F238E27FC236}">
                <a16:creationId xmlns:a16="http://schemas.microsoft.com/office/drawing/2014/main" id="{B23C84E4-5B1A-4CF2-A7D7-56D1B302EB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C1C5F8-A3AF-4D87-874C-27857F54A09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92965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16BE0-EC6C-431A-9E16-E6E7DD6193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B7CA22-6F72-482D-9347-6AD08AFC67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741D21-6AF3-47DE-9EE5-0BC39F05D241}"/>
              </a:ext>
            </a:extLst>
          </p:cNvPr>
          <p:cNvSpPr>
            <a:spLocks noGrp="1"/>
          </p:cNvSpPr>
          <p:nvPr>
            <p:ph type="dt" sz="half" idx="10"/>
          </p:nvPr>
        </p:nvSpPr>
        <p:spPr/>
        <p:txBody>
          <a:bodyPr/>
          <a:lstStyle/>
          <a:p>
            <a:fld id="{29F5B714-DC44-4532-8319-8C898E6EFB96}" type="datetimeFigureOut">
              <a:rPr lang="en-US" smtClean="0"/>
              <a:t>5/7/2022</a:t>
            </a:fld>
            <a:endParaRPr lang="en-US"/>
          </a:p>
        </p:txBody>
      </p:sp>
      <p:sp>
        <p:nvSpPr>
          <p:cNvPr id="5" name="Footer Placeholder 4">
            <a:extLst>
              <a:ext uri="{FF2B5EF4-FFF2-40B4-BE49-F238E27FC236}">
                <a16:creationId xmlns:a16="http://schemas.microsoft.com/office/drawing/2014/main" id="{5D48BE4B-0D92-47DF-BEF8-F762BB733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ECC83-4928-4174-9F2A-7E69D00BE65F}"/>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04646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3A69E-942A-49FB-9D32-E160FA2EE7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53E2F6-50F4-4530-AFDF-683E9E284C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62BBA7-D54B-4ECA-840E-8511E7245A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09D035-8B60-4795-AF55-2C0463BE45CB}"/>
              </a:ext>
            </a:extLst>
          </p:cNvPr>
          <p:cNvSpPr>
            <a:spLocks noGrp="1"/>
          </p:cNvSpPr>
          <p:nvPr>
            <p:ph type="dt" sz="half" idx="10"/>
          </p:nvPr>
        </p:nvSpPr>
        <p:spPr/>
        <p:txBody>
          <a:bodyPr/>
          <a:lstStyle/>
          <a:p>
            <a:fld id="{29F5B714-DC44-4532-8319-8C898E6EFB96}" type="datetimeFigureOut">
              <a:rPr lang="en-US" smtClean="0"/>
              <a:t>5/7/2022</a:t>
            </a:fld>
            <a:endParaRPr lang="en-US"/>
          </a:p>
        </p:txBody>
      </p:sp>
      <p:sp>
        <p:nvSpPr>
          <p:cNvPr id="6" name="Footer Placeholder 5">
            <a:extLst>
              <a:ext uri="{FF2B5EF4-FFF2-40B4-BE49-F238E27FC236}">
                <a16:creationId xmlns:a16="http://schemas.microsoft.com/office/drawing/2014/main" id="{A18F57FE-FD39-4877-A24A-14C39A9AD5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7B01A4-464E-4A46-BD4B-40A6A4685F6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96240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03F87-30D1-4F66-88EF-8A7152DFE7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6A2C7A-8F85-44DB-A07A-A19A03276C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F2A6D6-C7E8-4ACB-988D-9159B69812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A1343D-BF19-4986-BE6B-E1DB477630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B6D917-2544-4E2A-BA02-4BCEBE0A15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7ED56C-2C34-46EE-8101-DF0EBAAEABE0}"/>
              </a:ext>
            </a:extLst>
          </p:cNvPr>
          <p:cNvSpPr>
            <a:spLocks noGrp="1"/>
          </p:cNvSpPr>
          <p:nvPr>
            <p:ph type="dt" sz="half" idx="10"/>
          </p:nvPr>
        </p:nvSpPr>
        <p:spPr/>
        <p:txBody>
          <a:bodyPr/>
          <a:lstStyle/>
          <a:p>
            <a:fld id="{29F5B714-DC44-4532-8319-8C898E6EFB96}" type="datetimeFigureOut">
              <a:rPr lang="en-US" smtClean="0"/>
              <a:t>5/7/2022</a:t>
            </a:fld>
            <a:endParaRPr lang="en-US"/>
          </a:p>
        </p:txBody>
      </p:sp>
      <p:sp>
        <p:nvSpPr>
          <p:cNvPr id="8" name="Footer Placeholder 7">
            <a:extLst>
              <a:ext uri="{FF2B5EF4-FFF2-40B4-BE49-F238E27FC236}">
                <a16:creationId xmlns:a16="http://schemas.microsoft.com/office/drawing/2014/main" id="{F8285862-49A5-403B-AA30-B05505C999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F1AE2E-4CFF-427A-AB81-24D1485C5BC0}"/>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27727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0ED8-6264-4A24-8C61-5B6B6196C0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9D2D4E-3C5A-43CD-811E-D59DF245E832}"/>
              </a:ext>
            </a:extLst>
          </p:cNvPr>
          <p:cNvSpPr>
            <a:spLocks noGrp="1"/>
          </p:cNvSpPr>
          <p:nvPr>
            <p:ph type="dt" sz="half" idx="10"/>
          </p:nvPr>
        </p:nvSpPr>
        <p:spPr/>
        <p:txBody>
          <a:bodyPr/>
          <a:lstStyle/>
          <a:p>
            <a:fld id="{29F5B714-DC44-4532-8319-8C898E6EFB96}" type="datetimeFigureOut">
              <a:rPr lang="en-US" smtClean="0"/>
              <a:t>5/7/2022</a:t>
            </a:fld>
            <a:endParaRPr lang="en-US"/>
          </a:p>
        </p:txBody>
      </p:sp>
      <p:sp>
        <p:nvSpPr>
          <p:cNvPr id="4" name="Footer Placeholder 3">
            <a:extLst>
              <a:ext uri="{FF2B5EF4-FFF2-40B4-BE49-F238E27FC236}">
                <a16:creationId xmlns:a16="http://schemas.microsoft.com/office/drawing/2014/main" id="{005CD935-94FF-49ED-A9B6-4EC17A6B64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3FE076-99E7-4341-962A-15A80069630E}"/>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31307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7C72D8-A036-4C83-B631-97EEF06BECBD}"/>
              </a:ext>
            </a:extLst>
          </p:cNvPr>
          <p:cNvSpPr>
            <a:spLocks noGrp="1"/>
          </p:cNvSpPr>
          <p:nvPr>
            <p:ph type="dt" sz="half" idx="10"/>
          </p:nvPr>
        </p:nvSpPr>
        <p:spPr/>
        <p:txBody>
          <a:bodyPr/>
          <a:lstStyle/>
          <a:p>
            <a:fld id="{29F5B714-DC44-4532-8319-8C898E6EFB96}" type="datetimeFigureOut">
              <a:rPr lang="en-US" smtClean="0"/>
              <a:t>5/7/2022</a:t>
            </a:fld>
            <a:endParaRPr lang="en-US"/>
          </a:p>
        </p:txBody>
      </p:sp>
      <p:sp>
        <p:nvSpPr>
          <p:cNvPr id="3" name="Footer Placeholder 2">
            <a:extLst>
              <a:ext uri="{FF2B5EF4-FFF2-40B4-BE49-F238E27FC236}">
                <a16:creationId xmlns:a16="http://schemas.microsoft.com/office/drawing/2014/main" id="{E2D0929A-9491-4AD1-9605-618935BF2B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736C25-6FA9-4964-A1D0-FE31E6D0593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41122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9CDBC-6FAA-466F-9183-3089C1CBCA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C1E16D-2BEA-4EB9-8136-DFAF6147C3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2808F5-22EA-442A-8F2A-33F879E1C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702A3F-055C-4B6C-B7E3-0A2C686AF848}"/>
              </a:ext>
            </a:extLst>
          </p:cNvPr>
          <p:cNvSpPr>
            <a:spLocks noGrp="1"/>
          </p:cNvSpPr>
          <p:nvPr>
            <p:ph type="dt" sz="half" idx="10"/>
          </p:nvPr>
        </p:nvSpPr>
        <p:spPr/>
        <p:txBody>
          <a:bodyPr/>
          <a:lstStyle/>
          <a:p>
            <a:fld id="{29F5B714-DC44-4532-8319-8C898E6EFB96}" type="datetimeFigureOut">
              <a:rPr lang="en-US" smtClean="0"/>
              <a:t>5/7/2022</a:t>
            </a:fld>
            <a:endParaRPr lang="en-US"/>
          </a:p>
        </p:txBody>
      </p:sp>
      <p:sp>
        <p:nvSpPr>
          <p:cNvPr id="6" name="Footer Placeholder 5">
            <a:extLst>
              <a:ext uri="{FF2B5EF4-FFF2-40B4-BE49-F238E27FC236}">
                <a16:creationId xmlns:a16="http://schemas.microsoft.com/office/drawing/2014/main" id="{BC513A70-62C6-45EF-93F8-C73BE23CA4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ADD4E-FC34-4817-9514-5D78F648C64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95753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76E5A-318C-4194-974B-B3E587CBC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7776E9-3860-408F-9E5C-72D021D870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A4D981-AA07-4E41-89E2-1244295C35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065C88-C13F-4B8B-A23E-A80E7393629A}"/>
              </a:ext>
            </a:extLst>
          </p:cNvPr>
          <p:cNvSpPr>
            <a:spLocks noGrp="1"/>
          </p:cNvSpPr>
          <p:nvPr>
            <p:ph type="dt" sz="half" idx="10"/>
          </p:nvPr>
        </p:nvSpPr>
        <p:spPr/>
        <p:txBody>
          <a:bodyPr/>
          <a:lstStyle/>
          <a:p>
            <a:fld id="{29F5B714-DC44-4532-8319-8C898E6EFB96}" type="datetimeFigureOut">
              <a:rPr lang="en-US" smtClean="0"/>
              <a:t>5/7/2022</a:t>
            </a:fld>
            <a:endParaRPr lang="en-US"/>
          </a:p>
        </p:txBody>
      </p:sp>
      <p:sp>
        <p:nvSpPr>
          <p:cNvPr id="6" name="Footer Placeholder 5">
            <a:extLst>
              <a:ext uri="{FF2B5EF4-FFF2-40B4-BE49-F238E27FC236}">
                <a16:creationId xmlns:a16="http://schemas.microsoft.com/office/drawing/2014/main" id="{2B4F8A2E-225C-45E5-BD16-844FD014B5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0A62E3-49C4-4F6B-96E5-BA41054C0503}"/>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34224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7294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5121C7-1F5C-41BC-AF26-57E650CFFD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872A7A-C186-41F0-B215-1B185297E7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CB2D5-69EA-466C-B4B6-8CA03D6000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5B714-DC44-4532-8319-8C898E6EFB96}" type="datetimeFigureOut">
              <a:rPr lang="en-US" smtClean="0"/>
              <a:t>5/7/2022</a:t>
            </a:fld>
            <a:endParaRPr lang="en-US"/>
          </a:p>
        </p:txBody>
      </p:sp>
      <p:sp>
        <p:nvSpPr>
          <p:cNvPr id="5" name="Footer Placeholder 4">
            <a:extLst>
              <a:ext uri="{FF2B5EF4-FFF2-40B4-BE49-F238E27FC236}">
                <a16:creationId xmlns:a16="http://schemas.microsoft.com/office/drawing/2014/main" id="{3878E038-4E50-4899-AC81-40FF5A24A7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3257FC-920D-41DD-891C-BE37CD0C38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A1DAB-7308-4566-A88A-4DFE2AC484A1}" type="slidenum">
              <a:rPr lang="en-US" smtClean="0"/>
              <a:t>‹#›</a:t>
            </a:fld>
            <a:endParaRPr lang="en-US"/>
          </a:p>
        </p:txBody>
      </p:sp>
    </p:spTree>
    <p:extLst>
      <p:ext uri="{BB962C8B-B14F-4D97-AF65-F5344CB8AC3E}">
        <p14:creationId xmlns:p14="http://schemas.microsoft.com/office/powerpoint/2010/main" val="3993465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D24AF8-7439-4E5B-9A3F-E3C75B873236}"/>
              </a:ext>
            </a:extLst>
          </p:cNvPr>
          <p:cNvPicPr>
            <a:picLocks noChangeAspect="1"/>
          </p:cNvPicPr>
          <p:nvPr/>
        </p:nvPicPr>
        <p:blipFill>
          <a:blip r:embed="rId3"/>
          <a:stretch>
            <a:fillRect/>
          </a:stretch>
        </p:blipFill>
        <p:spPr>
          <a:xfrm>
            <a:off x="1924" y="0"/>
            <a:ext cx="12198385" cy="6867115"/>
          </a:xfrm>
          <a:prstGeom prst="rect">
            <a:avLst/>
          </a:prstGeom>
        </p:spPr>
      </p:pic>
      <p:sp>
        <p:nvSpPr>
          <p:cNvPr id="2" name="Title 1">
            <a:extLst>
              <a:ext uri="{FF2B5EF4-FFF2-40B4-BE49-F238E27FC236}">
                <a16:creationId xmlns:a16="http://schemas.microsoft.com/office/drawing/2014/main" id="{11FA2FCD-B1D0-4E0C-B97E-F6BC9DD4815E}"/>
              </a:ext>
            </a:extLst>
          </p:cNvPr>
          <p:cNvSpPr>
            <a:spLocks noGrp="1"/>
          </p:cNvSpPr>
          <p:nvPr>
            <p:ph type="ctrTitle"/>
          </p:nvPr>
        </p:nvSpPr>
        <p:spPr/>
        <p:txBody>
          <a:bodyPr>
            <a:normAutofit/>
          </a:bodyPr>
          <a:lstStyle/>
          <a:p>
            <a:r>
              <a:rPr lang="en-US" sz="6600" dirty="0">
                <a:solidFill>
                  <a:schemeClr val="bg1"/>
                </a:solidFill>
                <a:effectLst>
                  <a:glow rad="228600">
                    <a:schemeClr val="accent1">
                      <a:lumMod val="50000"/>
                      <a:alpha val="40000"/>
                    </a:schemeClr>
                  </a:glow>
                </a:effectLst>
              </a:rPr>
              <a:t>Studies in the Epistles</a:t>
            </a:r>
          </a:p>
        </p:txBody>
      </p:sp>
      <p:sp>
        <p:nvSpPr>
          <p:cNvPr id="3" name="Subtitle 2">
            <a:extLst>
              <a:ext uri="{FF2B5EF4-FFF2-40B4-BE49-F238E27FC236}">
                <a16:creationId xmlns:a16="http://schemas.microsoft.com/office/drawing/2014/main" id="{BE62BDA6-7398-4DF3-A604-CA312CCD5470}"/>
              </a:ext>
            </a:extLst>
          </p:cNvPr>
          <p:cNvSpPr>
            <a:spLocks noGrp="1"/>
          </p:cNvSpPr>
          <p:nvPr>
            <p:ph type="subTitle" idx="1"/>
          </p:nvPr>
        </p:nvSpPr>
        <p:spPr>
          <a:xfrm>
            <a:off x="1034321" y="3602038"/>
            <a:ext cx="9633679" cy="1655762"/>
          </a:xfrm>
        </p:spPr>
        <p:txBody>
          <a:bodyPr>
            <a:normAutofit/>
          </a:bodyPr>
          <a:lstStyle/>
          <a:p>
            <a:r>
              <a:rPr lang="en-US" sz="4000" cap="small" dirty="0">
                <a:solidFill>
                  <a:schemeClr val="bg1"/>
                </a:solidFill>
                <a:effectLst>
                  <a:glow rad="228600">
                    <a:schemeClr val="accent1">
                      <a:lumMod val="50000"/>
                      <a:alpha val="40000"/>
                    </a:schemeClr>
                  </a:glow>
                </a:effectLst>
              </a:rPr>
              <a:t>Foundations  </a:t>
            </a:r>
            <a:r>
              <a:rPr lang="en-US" sz="4000" cap="small" dirty="0">
                <a:solidFill>
                  <a:schemeClr val="bg1"/>
                </a:solidFill>
                <a:effectLst>
                  <a:glow rad="228600">
                    <a:schemeClr val="accent1">
                      <a:lumMod val="50000"/>
                      <a:alpha val="40000"/>
                    </a:schemeClr>
                  </a:glow>
                </a:effectLst>
                <a:sym typeface="Wingdings" panose="05000000000000000000" pitchFamily="2" charset="2"/>
              </a:rPr>
              <a:t>  </a:t>
            </a:r>
            <a:r>
              <a:rPr lang="en-US" sz="4000" cap="small" dirty="0">
                <a:solidFill>
                  <a:schemeClr val="bg1"/>
                </a:solidFill>
                <a:effectLst>
                  <a:glow rad="228600">
                    <a:schemeClr val="accent1">
                      <a:lumMod val="50000"/>
                      <a:alpha val="40000"/>
                    </a:schemeClr>
                  </a:glow>
                </a:effectLst>
              </a:rPr>
              <a:t>Quarter 17</a:t>
            </a:r>
          </a:p>
          <a:p>
            <a:r>
              <a:rPr lang="en-US" sz="3200" dirty="0">
                <a:solidFill>
                  <a:schemeClr val="bg1"/>
                </a:solidFill>
                <a:effectLst>
                  <a:glow rad="228600">
                    <a:schemeClr val="accent1">
                      <a:lumMod val="50000"/>
                      <a:alpha val="40000"/>
                    </a:schemeClr>
                  </a:glow>
                </a:effectLst>
              </a:rPr>
              <a:t>Lesson 1: First Timothy Introduction &amp; Chapter 1</a:t>
            </a:r>
          </a:p>
        </p:txBody>
      </p:sp>
      <p:pic>
        <p:nvPicPr>
          <p:cNvPr id="4" name="Picture 3">
            <a:extLst>
              <a:ext uri="{FF2B5EF4-FFF2-40B4-BE49-F238E27FC236}">
                <a16:creationId xmlns:a16="http://schemas.microsoft.com/office/drawing/2014/main" id="{0AD18997-D70C-4347-A358-C2ACF8D3240D}"/>
              </a:ext>
            </a:extLst>
          </p:cNvPr>
          <p:cNvPicPr>
            <a:picLocks noChangeAspect="1"/>
          </p:cNvPicPr>
          <p:nvPr/>
        </p:nvPicPr>
        <p:blipFill>
          <a:blip r:embed="rId4"/>
          <a:stretch>
            <a:fillRect/>
          </a:stretch>
        </p:blipFill>
        <p:spPr>
          <a:xfrm>
            <a:off x="9308892" y="5344405"/>
            <a:ext cx="2564951" cy="1359145"/>
          </a:xfrm>
          <a:prstGeom prst="rect">
            <a:avLst/>
          </a:prstGeom>
        </p:spPr>
      </p:pic>
    </p:spTree>
    <p:extLst>
      <p:ext uri="{BB962C8B-B14F-4D97-AF65-F5344CB8AC3E}">
        <p14:creationId xmlns:p14="http://schemas.microsoft.com/office/powerpoint/2010/main" val="373380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AEFD42D2-255A-4214-AC76-C2545C71B244}"/>
              </a:ext>
            </a:extLst>
          </p:cNvPr>
          <p:cNvSpPr>
            <a:spLocks noGrp="1" noChangeArrowheads="1"/>
          </p:cNvSpPr>
          <p:nvPr>
            <p:ph type="title"/>
          </p:nvPr>
        </p:nvSpPr>
        <p:spPr>
          <a:xfrm>
            <a:off x="557213" y="228599"/>
            <a:ext cx="9882187" cy="1042987"/>
          </a:xfrm>
        </p:spPr>
        <p:txBody>
          <a:bodyPr>
            <a:normAutofit/>
          </a:bodyPr>
          <a:lstStyle/>
          <a:p>
            <a:pPr>
              <a:lnSpc>
                <a:spcPct val="80000"/>
              </a:lnSpc>
            </a:pPr>
            <a:r>
              <a:rPr lang="en-US" altLang="en-US" sz="4000" b="1" dirty="0">
                <a:solidFill>
                  <a:schemeClr val="bg1"/>
                </a:solidFill>
              </a:rPr>
              <a:t>Outline of 1 Timothy</a:t>
            </a:r>
            <a:endParaRPr lang="en-US" altLang="en-US" sz="3200" b="1" dirty="0">
              <a:solidFill>
                <a:schemeClr val="bg1"/>
              </a:solidFill>
            </a:endParaRPr>
          </a:p>
        </p:txBody>
      </p:sp>
      <p:sp>
        <p:nvSpPr>
          <p:cNvPr id="177155" name="Rectangle 3">
            <a:extLst>
              <a:ext uri="{FF2B5EF4-FFF2-40B4-BE49-F238E27FC236}">
                <a16:creationId xmlns:a16="http://schemas.microsoft.com/office/drawing/2014/main" id="{77423D5A-5A50-4776-938F-C4F6EB64D0AE}"/>
              </a:ext>
            </a:extLst>
          </p:cNvPr>
          <p:cNvSpPr>
            <a:spLocks noGrp="1" noChangeArrowheads="1"/>
          </p:cNvSpPr>
          <p:nvPr>
            <p:ph type="body" idx="1"/>
          </p:nvPr>
        </p:nvSpPr>
        <p:spPr>
          <a:xfrm>
            <a:off x="557213" y="1271587"/>
            <a:ext cx="11530012" cy="5867400"/>
          </a:xfrm>
        </p:spPr>
        <p:txBody>
          <a:bodyPr/>
          <a:lstStyle/>
          <a:p>
            <a:pPr marL="231775" indent="-231775">
              <a:spcBef>
                <a:spcPct val="15000"/>
              </a:spcBef>
            </a:pPr>
            <a:r>
              <a:rPr lang="en-US" altLang="en-US" sz="3200" b="1" dirty="0">
                <a:solidFill>
                  <a:schemeClr val="bg1"/>
                </a:solidFill>
                <a:effectLst>
                  <a:glow rad="228600">
                    <a:schemeClr val="accent2">
                      <a:satMod val="175000"/>
                      <a:alpha val="40000"/>
                    </a:schemeClr>
                  </a:glow>
                </a:effectLst>
              </a:rPr>
              <a:t>Chapter One </a:t>
            </a:r>
            <a:r>
              <a:rPr lang="en-US" altLang="en-US" sz="3200" b="1" dirty="0">
                <a:solidFill>
                  <a:schemeClr val="bg1"/>
                </a:solidFill>
              </a:rPr>
              <a:t>– Timothy is to wage the good warfare.</a:t>
            </a:r>
          </a:p>
          <a:p>
            <a:pPr marL="231775" indent="-231775">
              <a:spcBef>
                <a:spcPct val="15000"/>
              </a:spcBef>
            </a:pPr>
            <a:r>
              <a:rPr lang="en-US" altLang="en-US" sz="3200" b="1" dirty="0">
                <a:solidFill>
                  <a:schemeClr val="bg1"/>
                </a:solidFill>
                <a:effectLst>
                  <a:glow rad="228600">
                    <a:schemeClr val="accent2">
                      <a:satMod val="175000"/>
                      <a:alpha val="40000"/>
                    </a:schemeClr>
                  </a:glow>
                </a:effectLst>
              </a:rPr>
              <a:t>Chapter Two </a:t>
            </a:r>
            <a:r>
              <a:rPr lang="en-US" altLang="en-US" sz="3200" b="1" dirty="0">
                <a:solidFill>
                  <a:schemeClr val="bg1"/>
                </a:solidFill>
              </a:rPr>
              <a:t>– Expectations for the public behavior of believers.</a:t>
            </a:r>
          </a:p>
          <a:p>
            <a:pPr marL="231775" indent="-231775">
              <a:spcBef>
                <a:spcPct val="15000"/>
              </a:spcBef>
            </a:pPr>
            <a:r>
              <a:rPr lang="en-US" altLang="en-US" sz="3200" b="1" dirty="0">
                <a:solidFill>
                  <a:schemeClr val="bg1"/>
                </a:solidFill>
                <a:effectLst>
                  <a:glow rad="228600">
                    <a:schemeClr val="accent2">
                      <a:satMod val="175000"/>
                      <a:alpha val="40000"/>
                    </a:schemeClr>
                  </a:glow>
                </a:effectLst>
              </a:rPr>
              <a:t>Chapter Three </a:t>
            </a:r>
            <a:r>
              <a:rPr lang="en-US" altLang="en-US" sz="3200" b="1" dirty="0">
                <a:solidFill>
                  <a:schemeClr val="bg1"/>
                </a:solidFill>
              </a:rPr>
              <a:t>– Qualifications of elders and deacons</a:t>
            </a:r>
          </a:p>
          <a:p>
            <a:pPr marL="231775" indent="-231775">
              <a:spcBef>
                <a:spcPct val="15000"/>
              </a:spcBef>
            </a:pPr>
            <a:r>
              <a:rPr lang="en-US" altLang="en-US" sz="3200" b="1" dirty="0">
                <a:solidFill>
                  <a:schemeClr val="bg1"/>
                </a:solidFill>
                <a:effectLst>
                  <a:glow rad="228600">
                    <a:schemeClr val="accent2">
                      <a:satMod val="175000"/>
                      <a:alpha val="40000"/>
                    </a:schemeClr>
                  </a:glow>
                </a:effectLst>
              </a:rPr>
              <a:t>Chapter Four </a:t>
            </a:r>
            <a:r>
              <a:rPr lang="en-US" altLang="en-US" sz="3200" b="1" dirty="0">
                <a:solidFill>
                  <a:schemeClr val="bg1"/>
                </a:solidFill>
              </a:rPr>
              <a:t>– Saving others and himself from false teaching.</a:t>
            </a:r>
          </a:p>
          <a:p>
            <a:pPr marL="231775" indent="-231775">
              <a:spcBef>
                <a:spcPct val="15000"/>
              </a:spcBef>
            </a:pPr>
            <a:r>
              <a:rPr lang="en-US" altLang="en-US" sz="3200" b="1" dirty="0">
                <a:solidFill>
                  <a:schemeClr val="bg1"/>
                </a:solidFill>
                <a:effectLst>
                  <a:glow rad="228600">
                    <a:schemeClr val="accent2">
                      <a:satMod val="175000"/>
                      <a:alpha val="40000"/>
                    </a:schemeClr>
                  </a:glow>
                </a:effectLst>
              </a:rPr>
              <a:t>Chapter Five </a:t>
            </a:r>
            <a:r>
              <a:rPr lang="en-US" altLang="en-US" sz="3200" b="1" dirty="0">
                <a:solidFill>
                  <a:schemeClr val="bg1"/>
                </a:solidFill>
              </a:rPr>
              <a:t>– Dealing with differences in age, gender,  economic status and spirituality.</a:t>
            </a:r>
          </a:p>
          <a:p>
            <a:pPr marL="231775" indent="-231775">
              <a:spcBef>
                <a:spcPct val="15000"/>
              </a:spcBef>
            </a:pPr>
            <a:r>
              <a:rPr lang="en-US" altLang="en-US" sz="3200" b="1" dirty="0">
                <a:solidFill>
                  <a:schemeClr val="bg1"/>
                </a:solidFill>
                <a:effectLst>
                  <a:glow rad="228600">
                    <a:schemeClr val="accent2">
                      <a:satMod val="175000"/>
                      <a:alpha val="40000"/>
                    </a:schemeClr>
                  </a:glow>
                </a:effectLst>
              </a:rPr>
              <a:t>Chapter Six – </a:t>
            </a:r>
            <a:r>
              <a:rPr lang="en-US" altLang="en-US" sz="3200" b="1" dirty="0">
                <a:solidFill>
                  <a:schemeClr val="bg1"/>
                </a:solidFill>
              </a:rPr>
              <a:t>Focus on the gain of godliness, not material riches.</a:t>
            </a:r>
          </a:p>
          <a:p>
            <a:pPr marL="231775" indent="-231775">
              <a:spcBef>
                <a:spcPct val="15000"/>
              </a:spcBef>
            </a:pPr>
            <a:endParaRPr lang="en-US" altLang="en-US" b="1" dirty="0">
              <a:solidFill>
                <a:schemeClr val="bg1"/>
              </a:solidFill>
            </a:endParaRPr>
          </a:p>
        </p:txBody>
      </p:sp>
    </p:spTree>
    <p:extLst>
      <p:ext uri="{BB962C8B-B14F-4D97-AF65-F5344CB8AC3E}">
        <p14:creationId xmlns:p14="http://schemas.microsoft.com/office/powerpoint/2010/main" val="75113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FCDDB786-8591-4E58-9AE0-4121BF912D9B}"/>
              </a:ext>
            </a:extLst>
          </p:cNvPr>
          <p:cNvSpPr>
            <a:spLocks noGrp="1" noChangeArrowheads="1"/>
          </p:cNvSpPr>
          <p:nvPr>
            <p:ph type="title"/>
          </p:nvPr>
        </p:nvSpPr>
        <p:spPr>
          <a:xfrm>
            <a:off x="485775" y="76199"/>
            <a:ext cx="10858500" cy="990600"/>
          </a:xfrm>
        </p:spPr>
        <p:txBody>
          <a:bodyPr>
            <a:normAutofit/>
          </a:bodyPr>
          <a:lstStyle/>
          <a:p>
            <a:pPr>
              <a:lnSpc>
                <a:spcPct val="80000"/>
              </a:lnSpc>
            </a:pPr>
            <a:r>
              <a:rPr lang="en-US" altLang="en-US" sz="4000" b="1" dirty="0">
                <a:solidFill>
                  <a:schemeClr val="bg1"/>
                </a:solidFill>
              </a:rPr>
              <a:t>Expectations for Public Behavior </a:t>
            </a:r>
            <a:r>
              <a:rPr lang="en-US" altLang="en-US" sz="3600" dirty="0">
                <a:solidFill>
                  <a:schemeClr val="bg1"/>
                </a:solidFill>
              </a:rPr>
              <a:t>(1 Timothy 2)</a:t>
            </a:r>
            <a:endParaRPr lang="en-US" altLang="en-US" sz="3200" dirty="0">
              <a:solidFill>
                <a:schemeClr val="bg1"/>
              </a:solidFill>
            </a:endParaRPr>
          </a:p>
        </p:txBody>
      </p:sp>
      <p:sp>
        <p:nvSpPr>
          <p:cNvPr id="232451" name="Rectangle 3">
            <a:extLst>
              <a:ext uri="{FF2B5EF4-FFF2-40B4-BE49-F238E27FC236}">
                <a16:creationId xmlns:a16="http://schemas.microsoft.com/office/drawing/2014/main" id="{A0F5DB05-9C67-4694-89FD-E3638633CF3F}"/>
              </a:ext>
            </a:extLst>
          </p:cNvPr>
          <p:cNvSpPr>
            <a:spLocks noGrp="1" noChangeArrowheads="1"/>
          </p:cNvSpPr>
          <p:nvPr>
            <p:ph type="body" idx="1"/>
          </p:nvPr>
        </p:nvSpPr>
        <p:spPr>
          <a:xfrm>
            <a:off x="485775" y="881062"/>
            <a:ext cx="11515725" cy="6100762"/>
          </a:xfrm>
        </p:spPr>
        <p:txBody>
          <a:bodyPr>
            <a:normAutofit/>
          </a:bodyPr>
          <a:lstStyle/>
          <a:p>
            <a:pPr marL="0" indent="0">
              <a:spcBef>
                <a:spcPts val="300"/>
              </a:spcBef>
              <a:buNone/>
            </a:pPr>
            <a:r>
              <a:rPr lang="en-US" altLang="en-US" sz="3500" b="1" dirty="0">
                <a:solidFill>
                  <a:schemeClr val="bg1"/>
                </a:solidFill>
              </a:rPr>
              <a:t>Praying everywhere for everyone (2:1-8). </a:t>
            </a:r>
          </a:p>
          <a:p>
            <a:pPr marL="231775" indent="-231775">
              <a:spcBef>
                <a:spcPts val="300"/>
              </a:spcBef>
            </a:pPr>
            <a:r>
              <a:rPr lang="en-US" altLang="en-US" sz="3000" b="1" i="1" dirty="0">
                <a:solidFill>
                  <a:schemeClr val="accent4">
                    <a:lumMod val="60000"/>
                    <a:lumOff val="40000"/>
                  </a:schemeClr>
                </a:solidFill>
              </a:rPr>
              <a:t>Pray for all people (2:1-4).</a:t>
            </a:r>
          </a:p>
          <a:p>
            <a:pPr marL="457200" lvl="1">
              <a:spcBef>
                <a:spcPts val="300"/>
              </a:spcBef>
            </a:pPr>
            <a:r>
              <a:rPr lang="en-US" altLang="en-US" sz="2800" b="1" dirty="0">
                <a:solidFill>
                  <a:schemeClr val="accent6">
                    <a:lumMod val="40000"/>
                    <a:lumOff val="60000"/>
                  </a:schemeClr>
                </a:solidFill>
                <a:effectLst>
                  <a:glow rad="228600">
                    <a:schemeClr val="accent2">
                      <a:satMod val="175000"/>
                      <a:alpha val="40000"/>
                    </a:schemeClr>
                  </a:glow>
                </a:effectLst>
              </a:rPr>
              <a:t>Supplications, prayers, intercessions,</a:t>
            </a:r>
            <a:r>
              <a:rPr lang="en-US" altLang="en-US" sz="2800" b="1" dirty="0">
                <a:solidFill>
                  <a:schemeClr val="accent6">
                    <a:lumMod val="40000"/>
                    <a:lumOff val="60000"/>
                  </a:schemeClr>
                </a:solidFill>
              </a:rPr>
              <a:t> and </a:t>
            </a:r>
            <a:r>
              <a:rPr lang="en-US" altLang="en-US" sz="2800" b="1" dirty="0">
                <a:solidFill>
                  <a:schemeClr val="accent6">
                    <a:lumMod val="40000"/>
                    <a:lumOff val="60000"/>
                  </a:schemeClr>
                </a:solidFill>
                <a:effectLst>
                  <a:glow rad="228600">
                    <a:schemeClr val="accent2">
                      <a:satMod val="175000"/>
                      <a:alpha val="40000"/>
                    </a:schemeClr>
                  </a:glow>
                </a:effectLst>
              </a:rPr>
              <a:t>giving of thanks </a:t>
            </a:r>
            <a:r>
              <a:rPr lang="en-US" altLang="en-US" sz="2800" b="1" dirty="0">
                <a:solidFill>
                  <a:schemeClr val="accent6">
                    <a:lumMod val="40000"/>
                    <a:lumOff val="60000"/>
                  </a:schemeClr>
                </a:solidFill>
              </a:rPr>
              <a:t>refer to different aspects of our communication with God.</a:t>
            </a:r>
          </a:p>
          <a:p>
            <a:pPr marL="457200" lvl="1">
              <a:spcBef>
                <a:spcPts val="300"/>
              </a:spcBef>
            </a:pPr>
            <a:r>
              <a:rPr lang="en-US" altLang="en-US" sz="2800" b="1" dirty="0">
                <a:solidFill>
                  <a:schemeClr val="accent6">
                    <a:lumMod val="40000"/>
                    <a:lumOff val="60000"/>
                  </a:schemeClr>
                </a:solidFill>
              </a:rPr>
              <a:t>Prayer is to be made for all who are in authority,..</a:t>
            </a:r>
          </a:p>
          <a:p>
            <a:pPr marL="742950" lvl="2" indent="-285750">
              <a:spcBef>
                <a:spcPts val="300"/>
              </a:spcBef>
            </a:pPr>
            <a:r>
              <a:rPr lang="en-US" altLang="en-US" sz="2800" b="1" i="1" dirty="0">
                <a:solidFill>
                  <a:schemeClr val="bg1"/>
                </a:solidFill>
              </a:rPr>
              <a:t>To the end that we can lead quiet and peaceful lives in godliness.</a:t>
            </a:r>
          </a:p>
          <a:p>
            <a:pPr marL="742950" lvl="2" indent="-285750">
              <a:spcBef>
                <a:spcPts val="300"/>
              </a:spcBef>
            </a:pPr>
            <a:r>
              <a:rPr lang="en-US" altLang="en-US" sz="2800" b="1" i="1" dirty="0">
                <a:solidFill>
                  <a:schemeClr val="bg1"/>
                </a:solidFill>
              </a:rPr>
              <a:t>Because God desires all to be saved and know the truth</a:t>
            </a:r>
            <a:r>
              <a:rPr lang="en-US" altLang="en-US" sz="2600" b="1" i="1" dirty="0">
                <a:solidFill>
                  <a:schemeClr val="accent5">
                    <a:lumMod val="40000"/>
                    <a:lumOff val="60000"/>
                  </a:schemeClr>
                </a:solidFill>
              </a:rPr>
              <a:t>.</a:t>
            </a:r>
          </a:p>
          <a:p>
            <a:pPr marL="0">
              <a:spcBef>
                <a:spcPts val="300"/>
              </a:spcBef>
            </a:pPr>
            <a:r>
              <a:rPr lang="en-US" altLang="en-US" sz="3000" b="1" i="1" dirty="0">
                <a:solidFill>
                  <a:schemeClr val="accent4">
                    <a:lumMod val="60000"/>
                    <a:lumOff val="40000"/>
                  </a:schemeClr>
                </a:solidFill>
              </a:rPr>
              <a:t>Christ our </a:t>
            </a:r>
            <a:r>
              <a:rPr lang="en-US" altLang="en-US" sz="3000" b="1" i="1" dirty="0">
                <a:solidFill>
                  <a:schemeClr val="accent4">
                    <a:lumMod val="60000"/>
                    <a:lumOff val="40000"/>
                  </a:schemeClr>
                </a:solidFill>
                <a:effectLst>
                  <a:glow rad="228600">
                    <a:schemeClr val="accent2">
                      <a:satMod val="175000"/>
                      <a:alpha val="40000"/>
                    </a:schemeClr>
                  </a:glow>
                </a:effectLst>
              </a:rPr>
              <a:t>mediator </a:t>
            </a:r>
            <a:r>
              <a:rPr lang="en-US" altLang="en-US" sz="3000" b="1" i="1" dirty="0">
                <a:solidFill>
                  <a:schemeClr val="accent4">
                    <a:lumMod val="60000"/>
                    <a:lumOff val="40000"/>
                  </a:schemeClr>
                </a:solidFill>
              </a:rPr>
              <a:t>enables and empowers our prayers (2:5-7).</a:t>
            </a:r>
          </a:p>
          <a:p>
            <a:pPr marL="457200" lvl="1">
              <a:spcBef>
                <a:spcPts val="300"/>
              </a:spcBef>
            </a:pPr>
            <a:r>
              <a:rPr lang="en-US" altLang="en-US" sz="2800" b="1" dirty="0">
                <a:solidFill>
                  <a:schemeClr val="accent6">
                    <a:lumMod val="40000"/>
                    <a:lumOff val="60000"/>
                  </a:schemeClr>
                </a:solidFill>
              </a:rPr>
              <a:t>Jesus is uniquely suited to be our mediator (Job 9:32-35; Heb. 4:14-16).</a:t>
            </a:r>
          </a:p>
          <a:p>
            <a:pPr marL="457200" lvl="1">
              <a:spcBef>
                <a:spcPts val="300"/>
              </a:spcBef>
            </a:pPr>
            <a:r>
              <a:rPr lang="en-US" altLang="en-US" sz="2800" b="1" dirty="0">
                <a:solidFill>
                  <a:schemeClr val="accent6">
                    <a:lumMod val="40000"/>
                    <a:lumOff val="60000"/>
                  </a:schemeClr>
                </a:solidFill>
              </a:rPr>
              <a:t>Through Him, we may come boldly into God’s presence (Heb. 10:19-22).</a:t>
            </a:r>
          </a:p>
          <a:p>
            <a:pPr marL="457200" lvl="1">
              <a:spcBef>
                <a:spcPts val="300"/>
              </a:spcBef>
            </a:pPr>
            <a:r>
              <a:rPr lang="en-US" altLang="en-US" sz="2800" b="1" dirty="0">
                <a:solidFill>
                  <a:schemeClr val="accent6">
                    <a:lumMod val="40000"/>
                    <a:lumOff val="60000"/>
                  </a:schemeClr>
                </a:solidFill>
              </a:rPr>
              <a:t>Paul was appointed to give testimony to Christ’s redeeming work. </a:t>
            </a:r>
            <a:endParaRPr lang="en-US" altLang="en-US" sz="3000" b="1" i="1" dirty="0">
              <a:solidFill>
                <a:schemeClr val="accent6">
                  <a:lumMod val="40000"/>
                  <a:lumOff val="60000"/>
                </a:schemeClr>
              </a:solidFill>
            </a:endParaRPr>
          </a:p>
          <a:p>
            <a:pPr marL="285750" indent="-285750">
              <a:spcBef>
                <a:spcPts val="300"/>
              </a:spcBef>
            </a:pPr>
            <a:r>
              <a:rPr lang="en-US" altLang="en-US" sz="3000" b="1" i="1" dirty="0">
                <a:solidFill>
                  <a:schemeClr val="accent4">
                    <a:lumMod val="60000"/>
                    <a:lumOff val="40000"/>
                  </a:schemeClr>
                </a:solidFill>
              </a:rPr>
              <a:t>Men should “pray everywhere lifting up </a:t>
            </a:r>
            <a:r>
              <a:rPr lang="en-US" altLang="en-US" sz="3000" b="1" i="1" dirty="0">
                <a:solidFill>
                  <a:schemeClr val="accent4">
                    <a:lumMod val="60000"/>
                    <a:lumOff val="40000"/>
                  </a:schemeClr>
                </a:solidFill>
                <a:effectLst>
                  <a:glow rad="228600">
                    <a:schemeClr val="accent2">
                      <a:satMod val="175000"/>
                      <a:alpha val="40000"/>
                    </a:schemeClr>
                  </a:glow>
                </a:effectLst>
              </a:rPr>
              <a:t>holy hands</a:t>
            </a:r>
            <a:r>
              <a:rPr lang="en-US" altLang="en-US" sz="3000" b="1" i="1" dirty="0">
                <a:solidFill>
                  <a:schemeClr val="accent4">
                    <a:lumMod val="60000"/>
                    <a:lumOff val="40000"/>
                  </a:schemeClr>
                </a:solidFill>
              </a:rPr>
              <a:t>, without wrath and doubting” [or “arguing”] (cf. Ps. 24:3-4; Ex. 17:12; Neh. 8:6).</a:t>
            </a:r>
            <a:endParaRPr lang="en-US" altLang="en-US" sz="3000" b="1" dirty="0">
              <a:solidFill>
                <a:schemeClr val="accent5">
                  <a:lumMod val="40000"/>
                  <a:lumOff val="6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animEffect transition="in" filter="fade">
                                      <p:cBhvr>
                                        <p:cTn id="7" dur="1000"/>
                                        <p:tgtEl>
                                          <p:spTgt spid="232451">
                                            <p:txEl>
                                              <p:pRg st="0" end="0"/>
                                            </p:txEl>
                                          </p:spTgt>
                                        </p:tgtEl>
                                      </p:cBhvr>
                                    </p:animEffect>
                                    <p:anim calcmode="lin" valueType="num">
                                      <p:cBhvr>
                                        <p:cTn id="8" dur="1000" fill="hold"/>
                                        <p:tgtEl>
                                          <p:spTgt spid="2324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245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2451">
                                            <p:txEl>
                                              <p:pRg st="1" end="1"/>
                                            </p:txEl>
                                          </p:spTgt>
                                        </p:tgtEl>
                                        <p:attrNameLst>
                                          <p:attrName>style.visibility</p:attrName>
                                        </p:attrNameLst>
                                      </p:cBhvr>
                                      <p:to>
                                        <p:strVal val="visible"/>
                                      </p:to>
                                    </p:set>
                                    <p:animEffect transition="in" filter="fade">
                                      <p:cBhvr>
                                        <p:cTn id="12" dur="1000"/>
                                        <p:tgtEl>
                                          <p:spTgt spid="232451">
                                            <p:txEl>
                                              <p:pRg st="1" end="1"/>
                                            </p:txEl>
                                          </p:spTgt>
                                        </p:tgtEl>
                                      </p:cBhvr>
                                    </p:animEffect>
                                    <p:anim calcmode="lin" valueType="num">
                                      <p:cBhvr>
                                        <p:cTn id="13" dur="1000" fill="hold"/>
                                        <p:tgtEl>
                                          <p:spTgt spid="23245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324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32451">
                                            <p:txEl>
                                              <p:pRg st="2" end="2"/>
                                            </p:txEl>
                                          </p:spTgt>
                                        </p:tgtEl>
                                        <p:attrNameLst>
                                          <p:attrName>style.visibility</p:attrName>
                                        </p:attrNameLst>
                                      </p:cBhvr>
                                      <p:to>
                                        <p:strVal val="visible"/>
                                      </p:to>
                                    </p:set>
                                    <p:animEffect transition="in" filter="fade">
                                      <p:cBhvr>
                                        <p:cTn id="19" dur="1000"/>
                                        <p:tgtEl>
                                          <p:spTgt spid="232451">
                                            <p:txEl>
                                              <p:pRg st="2" end="2"/>
                                            </p:txEl>
                                          </p:spTgt>
                                        </p:tgtEl>
                                      </p:cBhvr>
                                    </p:animEffect>
                                    <p:anim calcmode="lin" valueType="num">
                                      <p:cBhvr>
                                        <p:cTn id="20" dur="1000" fill="hold"/>
                                        <p:tgtEl>
                                          <p:spTgt spid="23245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324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32451">
                                            <p:txEl>
                                              <p:pRg st="3" end="3"/>
                                            </p:txEl>
                                          </p:spTgt>
                                        </p:tgtEl>
                                        <p:attrNameLst>
                                          <p:attrName>style.visibility</p:attrName>
                                        </p:attrNameLst>
                                      </p:cBhvr>
                                      <p:to>
                                        <p:strVal val="visible"/>
                                      </p:to>
                                    </p:set>
                                    <p:animEffect transition="in" filter="fade">
                                      <p:cBhvr>
                                        <p:cTn id="26" dur="1000"/>
                                        <p:tgtEl>
                                          <p:spTgt spid="232451">
                                            <p:txEl>
                                              <p:pRg st="3" end="3"/>
                                            </p:txEl>
                                          </p:spTgt>
                                        </p:tgtEl>
                                      </p:cBhvr>
                                    </p:animEffect>
                                    <p:anim calcmode="lin" valueType="num">
                                      <p:cBhvr>
                                        <p:cTn id="27" dur="1000" fill="hold"/>
                                        <p:tgtEl>
                                          <p:spTgt spid="232451">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3245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32451">
                                            <p:txEl>
                                              <p:pRg st="4" end="4"/>
                                            </p:txEl>
                                          </p:spTgt>
                                        </p:tgtEl>
                                        <p:attrNameLst>
                                          <p:attrName>style.visibility</p:attrName>
                                        </p:attrNameLst>
                                      </p:cBhvr>
                                      <p:to>
                                        <p:strVal val="visible"/>
                                      </p:to>
                                    </p:set>
                                    <p:animEffect transition="in" filter="fade">
                                      <p:cBhvr>
                                        <p:cTn id="33" dur="1000"/>
                                        <p:tgtEl>
                                          <p:spTgt spid="232451">
                                            <p:txEl>
                                              <p:pRg st="4" end="4"/>
                                            </p:txEl>
                                          </p:spTgt>
                                        </p:tgtEl>
                                      </p:cBhvr>
                                    </p:animEffect>
                                    <p:anim calcmode="lin" valueType="num">
                                      <p:cBhvr>
                                        <p:cTn id="34" dur="1000" fill="hold"/>
                                        <p:tgtEl>
                                          <p:spTgt spid="232451">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3245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32451">
                                            <p:txEl>
                                              <p:pRg st="5" end="5"/>
                                            </p:txEl>
                                          </p:spTgt>
                                        </p:tgtEl>
                                        <p:attrNameLst>
                                          <p:attrName>style.visibility</p:attrName>
                                        </p:attrNameLst>
                                      </p:cBhvr>
                                      <p:to>
                                        <p:strVal val="visible"/>
                                      </p:to>
                                    </p:set>
                                    <p:animEffect transition="in" filter="fade">
                                      <p:cBhvr>
                                        <p:cTn id="40" dur="1000"/>
                                        <p:tgtEl>
                                          <p:spTgt spid="232451">
                                            <p:txEl>
                                              <p:pRg st="5" end="5"/>
                                            </p:txEl>
                                          </p:spTgt>
                                        </p:tgtEl>
                                      </p:cBhvr>
                                    </p:animEffect>
                                    <p:anim calcmode="lin" valueType="num">
                                      <p:cBhvr>
                                        <p:cTn id="41" dur="1000" fill="hold"/>
                                        <p:tgtEl>
                                          <p:spTgt spid="232451">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23245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32451">
                                            <p:txEl>
                                              <p:pRg st="6" end="6"/>
                                            </p:txEl>
                                          </p:spTgt>
                                        </p:tgtEl>
                                        <p:attrNameLst>
                                          <p:attrName>style.visibility</p:attrName>
                                        </p:attrNameLst>
                                      </p:cBhvr>
                                      <p:to>
                                        <p:strVal val="visible"/>
                                      </p:to>
                                    </p:set>
                                    <p:animEffect transition="in" filter="fade">
                                      <p:cBhvr>
                                        <p:cTn id="47" dur="1000"/>
                                        <p:tgtEl>
                                          <p:spTgt spid="232451">
                                            <p:txEl>
                                              <p:pRg st="6" end="6"/>
                                            </p:txEl>
                                          </p:spTgt>
                                        </p:tgtEl>
                                      </p:cBhvr>
                                    </p:animEffect>
                                    <p:anim calcmode="lin" valueType="num">
                                      <p:cBhvr>
                                        <p:cTn id="48" dur="1000" fill="hold"/>
                                        <p:tgtEl>
                                          <p:spTgt spid="232451">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23245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32451">
                                            <p:txEl>
                                              <p:pRg st="7" end="7"/>
                                            </p:txEl>
                                          </p:spTgt>
                                        </p:tgtEl>
                                        <p:attrNameLst>
                                          <p:attrName>style.visibility</p:attrName>
                                        </p:attrNameLst>
                                      </p:cBhvr>
                                      <p:to>
                                        <p:strVal val="visible"/>
                                      </p:to>
                                    </p:set>
                                    <p:animEffect transition="in" filter="fade">
                                      <p:cBhvr>
                                        <p:cTn id="54" dur="1000"/>
                                        <p:tgtEl>
                                          <p:spTgt spid="232451">
                                            <p:txEl>
                                              <p:pRg st="7" end="7"/>
                                            </p:txEl>
                                          </p:spTgt>
                                        </p:tgtEl>
                                      </p:cBhvr>
                                    </p:animEffect>
                                    <p:anim calcmode="lin" valueType="num">
                                      <p:cBhvr>
                                        <p:cTn id="55" dur="1000" fill="hold"/>
                                        <p:tgtEl>
                                          <p:spTgt spid="232451">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23245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32451">
                                            <p:txEl>
                                              <p:pRg st="8" end="8"/>
                                            </p:txEl>
                                          </p:spTgt>
                                        </p:tgtEl>
                                        <p:attrNameLst>
                                          <p:attrName>style.visibility</p:attrName>
                                        </p:attrNameLst>
                                      </p:cBhvr>
                                      <p:to>
                                        <p:strVal val="visible"/>
                                      </p:to>
                                    </p:set>
                                    <p:animEffect transition="in" filter="fade">
                                      <p:cBhvr>
                                        <p:cTn id="61" dur="1000"/>
                                        <p:tgtEl>
                                          <p:spTgt spid="232451">
                                            <p:txEl>
                                              <p:pRg st="8" end="8"/>
                                            </p:txEl>
                                          </p:spTgt>
                                        </p:tgtEl>
                                      </p:cBhvr>
                                    </p:animEffect>
                                    <p:anim calcmode="lin" valueType="num">
                                      <p:cBhvr>
                                        <p:cTn id="62" dur="1000" fill="hold"/>
                                        <p:tgtEl>
                                          <p:spTgt spid="232451">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23245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232451">
                                            <p:txEl>
                                              <p:pRg st="9" end="9"/>
                                            </p:txEl>
                                          </p:spTgt>
                                        </p:tgtEl>
                                        <p:attrNameLst>
                                          <p:attrName>style.visibility</p:attrName>
                                        </p:attrNameLst>
                                      </p:cBhvr>
                                      <p:to>
                                        <p:strVal val="visible"/>
                                      </p:to>
                                    </p:set>
                                    <p:animEffect transition="in" filter="fade">
                                      <p:cBhvr>
                                        <p:cTn id="68" dur="1000"/>
                                        <p:tgtEl>
                                          <p:spTgt spid="232451">
                                            <p:txEl>
                                              <p:pRg st="9" end="9"/>
                                            </p:txEl>
                                          </p:spTgt>
                                        </p:tgtEl>
                                      </p:cBhvr>
                                    </p:animEffect>
                                    <p:anim calcmode="lin" valueType="num">
                                      <p:cBhvr>
                                        <p:cTn id="69" dur="1000" fill="hold"/>
                                        <p:tgtEl>
                                          <p:spTgt spid="232451">
                                            <p:txEl>
                                              <p:pRg st="9" end="9"/>
                                            </p:txEl>
                                          </p:spTgt>
                                        </p:tgtEl>
                                        <p:attrNameLst>
                                          <p:attrName>ppt_x</p:attrName>
                                        </p:attrNameLst>
                                      </p:cBhvr>
                                      <p:tavLst>
                                        <p:tav tm="0">
                                          <p:val>
                                            <p:strVal val="#ppt_x"/>
                                          </p:val>
                                        </p:tav>
                                        <p:tav tm="100000">
                                          <p:val>
                                            <p:strVal val="#ppt_x"/>
                                          </p:val>
                                        </p:tav>
                                      </p:tavLst>
                                    </p:anim>
                                    <p:anim calcmode="lin" valueType="num">
                                      <p:cBhvr>
                                        <p:cTn id="70" dur="1000" fill="hold"/>
                                        <p:tgtEl>
                                          <p:spTgt spid="232451">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232451">
                                            <p:txEl>
                                              <p:pRg st="10" end="10"/>
                                            </p:txEl>
                                          </p:spTgt>
                                        </p:tgtEl>
                                        <p:attrNameLst>
                                          <p:attrName>style.visibility</p:attrName>
                                        </p:attrNameLst>
                                      </p:cBhvr>
                                      <p:to>
                                        <p:strVal val="visible"/>
                                      </p:to>
                                    </p:set>
                                    <p:animEffect transition="in" filter="fade">
                                      <p:cBhvr>
                                        <p:cTn id="75" dur="1000"/>
                                        <p:tgtEl>
                                          <p:spTgt spid="232451">
                                            <p:txEl>
                                              <p:pRg st="10" end="10"/>
                                            </p:txEl>
                                          </p:spTgt>
                                        </p:tgtEl>
                                      </p:cBhvr>
                                    </p:animEffect>
                                    <p:anim calcmode="lin" valueType="num">
                                      <p:cBhvr>
                                        <p:cTn id="76" dur="1000" fill="hold"/>
                                        <p:tgtEl>
                                          <p:spTgt spid="232451">
                                            <p:txEl>
                                              <p:pRg st="10" end="10"/>
                                            </p:txEl>
                                          </p:spTgt>
                                        </p:tgtEl>
                                        <p:attrNameLst>
                                          <p:attrName>ppt_x</p:attrName>
                                        </p:attrNameLst>
                                      </p:cBhvr>
                                      <p:tavLst>
                                        <p:tav tm="0">
                                          <p:val>
                                            <p:strVal val="#ppt_x"/>
                                          </p:val>
                                        </p:tav>
                                        <p:tav tm="100000">
                                          <p:val>
                                            <p:strVal val="#ppt_x"/>
                                          </p:val>
                                        </p:tav>
                                      </p:tavLst>
                                    </p:anim>
                                    <p:anim calcmode="lin" valueType="num">
                                      <p:cBhvr>
                                        <p:cTn id="77" dur="1000" fill="hold"/>
                                        <p:tgtEl>
                                          <p:spTgt spid="232451">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FCDDB786-8591-4E58-9AE0-4121BF912D9B}"/>
              </a:ext>
            </a:extLst>
          </p:cNvPr>
          <p:cNvSpPr>
            <a:spLocks noGrp="1" noChangeArrowheads="1"/>
          </p:cNvSpPr>
          <p:nvPr>
            <p:ph type="title"/>
          </p:nvPr>
        </p:nvSpPr>
        <p:spPr>
          <a:xfrm>
            <a:off x="485775" y="76199"/>
            <a:ext cx="10858500" cy="990600"/>
          </a:xfrm>
        </p:spPr>
        <p:txBody>
          <a:bodyPr>
            <a:normAutofit/>
          </a:bodyPr>
          <a:lstStyle/>
          <a:p>
            <a:pPr>
              <a:lnSpc>
                <a:spcPct val="80000"/>
              </a:lnSpc>
            </a:pPr>
            <a:r>
              <a:rPr lang="en-US" altLang="en-US" sz="4000" b="1" dirty="0">
                <a:solidFill>
                  <a:schemeClr val="bg1"/>
                </a:solidFill>
              </a:rPr>
              <a:t>Expectations for Public Behavior </a:t>
            </a:r>
            <a:r>
              <a:rPr lang="en-US" altLang="en-US" sz="3600" dirty="0">
                <a:solidFill>
                  <a:schemeClr val="bg1"/>
                </a:solidFill>
              </a:rPr>
              <a:t>(1 Timothy 2)</a:t>
            </a:r>
            <a:endParaRPr lang="en-US" altLang="en-US" sz="3200" dirty="0">
              <a:solidFill>
                <a:schemeClr val="bg1"/>
              </a:solidFill>
            </a:endParaRPr>
          </a:p>
        </p:txBody>
      </p:sp>
      <p:sp>
        <p:nvSpPr>
          <p:cNvPr id="232451" name="Rectangle 3">
            <a:extLst>
              <a:ext uri="{FF2B5EF4-FFF2-40B4-BE49-F238E27FC236}">
                <a16:creationId xmlns:a16="http://schemas.microsoft.com/office/drawing/2014/main" id="{A0F5DB05-9C67-4694-89FD-E3638633CF3F}"/>
              </a:ext>
            </a:extLst>
          </p:cNvPr>
          <p:cNvSpPr>
            <a:spLocks noGrp="1" noChangeArrowheads="1"/>
          </p:cNvSpPr>
          <p:nvPr>
            <p:ph type="body" idx="1"/>
          </p:nvPr>
        </p:nvSpPr>
        <p:spPr>
          <a:xfrm>
            <a:off x="485775" y="881062"/>
            <a:ext cx="11515725" cy="6100762"/>
          </a:xfrm>
        </p:spPr>
        <p:txBody>
          <a:bodyPr>
            <a:normAutofit/>
          </a:bodyPr>
          <a:lstStyle/>
          <a:p>
            <a:pPr marL="0" indent="0">
              <a:spcBef>
                <a:spcPts val="300"/>
              </a:spcBef>
              <a:buNone/>
            </a:pPr>
            <a:r>
              <a:rPr lang="en-US" altLang="en-US" sz="3500" b="1" dirty="0">
                <a:solidFill>
                  <a:schemeClr val="bg1"/>
                </a:solidFill>
              </a:rPr>
              <a:t>Deportment of godly women (2:9-15). </a:t>
            </a:r>
          </a:p>
          <a:p>
            <a:pPr marL="231775" indent="-231775">
              <a:spcBef>
                <a:spcPts val="300"/>
              </a:spcBef>
            </a:pPr>
            <a:r>
              <a:rPr lang="en-US" altLang="en-US" sz="3000" b="1" i="1" dirty="0">
                <a:solidFill>
                  <a:schemeClr val="accent4">
                    <a:lumMod val="60000"/>
                    <a:lumOff val="40000"/>
                  </a:schemeClr>
                </a:solidFill>
              </a:rPr>
              <a:t>Women are to adorn themselves in modest apparel (2:9-10).</a:t>
            </a:r>
          </a:p>
          <a:p>
            <a:pPr marL="457200" lvl="1">
              <a:spcBef>
                <a:spcPts val="300"/>
              </a:spcBef>
            </a:pPr>
            <a:r>
              <a:rPr lang="en-US" altLang="en-US" sz="2800" b="1" dirty="0">
                <a:solidFill>
                  <a:schemeClr val="accent6">
                    <a:lumMod val="40000"/>
                    <a:lumOff val="60000"/>
                  </a:schemeClr>
                </a:solidFill>
              </a:rPr>
              <a:t>Modest attire reflects a sense of shame, honor, propriety, self-control, common sense, and godliness.</a:t>
            </a:r>
          </a:p>
          <a:p>
            <a:pPr marL="457200" lvl="1">
              <a:spcBef>
                <a:spcPts val="300"/>
              </a:spcBef>
            </a:pPr>
            <a:r>
              <a:rPr lang="en-US" altLang="en-US" sz="2800" b="1" dirty="0">
                <a:solidFill>
                  <a:schemeClr val="accent6">
                    <a:lumMod val="40000"/>
                    <a:lumOff val="60000"/>
                  </a:schemeClr>
                </a:solidFill>
              </a:rPr>
              <a:t>It is not overly showy or attention grabbing (cf. 1 Peter 3:3-4). </a:t>
            </a:r>
          </a:p>
          <a:p>
            <a:pPr marL="457200" lvl="1">
              <a:spcBef>
                <a:spcPts val="300"/>
              </a:spcBef>
            </a:pPr>
            <a:r>
              <a:rPr lang="en-US" altLang="en-US" sz="2800" b="1" dirty="0">
                <a:solidFill>
                  <a:schemeClr val="accent6">
                    <a:lumMod val="40000"/>
                    <a:lumOff val="60000"/>
                  </a:schemeClr>
                </a:solidFill>
              </a:rPr>
              <a:t>The real adornment is inward godliness and outward good works.</a:t>
            </a:r>
          </a:p>
          <a:p>
            <a:pPr marL="0">
              <a:spcBef>
                <a:spcPts val="300"/>
              </a:spcBef>
            </a:pPr>
            <a:r>
              <a:rPr lang="en-US" altLang="en-US" sz="3000" b="1" i="1" dirty="0">
                <a:solidFill>
                  <a:schemeClr val="accent4">
                    <a:lumMod val="60000"/>
                    <a:lumOff val="40000"/>
                  </a:schemeClr>
                </a:solidFill>
              </a:rPr>
              <a:t>Women are to learn in </a:t>
            </a:r>
            <a:r>
              <a:rPr lang="en-US" altLang="en-US" sz="3000" b="1" i="1" dirty="0">
                <a:solidFill>
                  <a:schemeClr val="accent4">
                    <a:lumMod val="60000"/>
                    <a:lumOff val="40000"/>
                  </a:schemeClr>
                </a:solidFill>
                <a:effectLst>
                  <a:glow rad="228600">
                    <a:schemeClr val="accent2">
                      <a:satMod val="175000"/>
                      <a:alpha val="40000"/>
                    </a:schemeClr>
                  </a:glow>
                </a:effectLst>
              </a:rPr>
              <a:t>quietness and submission </a:t>
            </a:r>
            <a:r>
              <a:rPr lang="en-US" altLang="en-US" sz="3000" b="1" i="1" dirty="0">
                <a:solidFill>
                  <a:schemeClr val="accent4">
                    <a:lumMod val="60000"/>
                    <a:lumOff val="40000"/>
                  </a:schemeClr>
                </a:solidFill>
              </a:rPr>
              <a:t>(2:11-15).</a:t>
            </a:r>
          </a:p>
          <a:p>
            <a:pPr marL="457200" lvl="1">
              <a:spcBef>
                <a:spcPts val="300"/>
              </a:spcBef>
            </a:pPr>
            <a:r>
              <a:rPr lang="en-US" altLang="en-US" sz="2800" b="1" dirty="0">
                <a:solidFill>
                  <a:schemeClr val="accent6">
                    <a:lumMod val="40000"/>
                    <a:lumOff val="60000"/>
                  </a:schemeClr>
                </a:solidFill>
              </a:rPr>
              <a:t>Women are to learn in quietness with a view to compliance as subordinates.</a:t>
            </a:r>
          </a:p>
          <a:p>
            <a:pPr marL="457200" lvl="1">
              <a:spcBef>
                <a:spcPts val="300"/>
              </a:spcBef>
            </a:pPr>
            <a:r>
              <a:rPr lang="en-US" altLang="en-US" sz="2800" b="1" dirty="0">
                <a:solidFill>
                  <a:schemeClr val="accent6">
                    <a:lumMod val="40000"/>
                    <a:lumOff val="60000"/>
                  </a:schemeClr>
                </a:solidFill>
              </a:rPr>
              <a:t>Women are not to teach or have authority over a man.</a:t>
            </a:r>
          </a:p>
          <a:p>
            <a:pPr marL="742950" lvl="2" indent="-285750">
              <a:spcBef>
                <a:spcPts val="300"/>
              </a:spcBef>
            </a:pPr>
            <a:r>
              <a:rPr lang="en-US" altLang="en-US" sz="2800" b="1" dirty="0">
                <a:solidFill>
                  <a:schemeClr val="bg1"/>
                </a:solidFill>
              </a:rPr>
              <a:t>The reasons for this are that Adam was created first and that Eve was deceived and fell into transgression.</a:t>
            </a:r>
          </a:p>
          <a:p>
            <a:pPr marL="742950" lvl="2" indent="-285750">
              <a:spcBef>
                <a:spcPts val="300"/>
              </a:spcBef>
            </a:pPr>
            <a:r>
              <a:rPr lang="en-US" altLang="en-US" sz="2800" b="1" dirty="0">
                <a:solidFill>
                  <a:schemeClr val="bg1"/>
                </a:solidFill>
              </a:rPr>
              <a:t>The redeeming aspects of woman are her role as a mother coupled with a life of faith, love, holiness, and self-control.</a:t>
            </a:r>
          </a:p>
          <a:p>
            <a:pPr marL="457200" lvl="1">
              <a:spcBef>
                <a:spcPts val="300"/>
              </a:spcBef>
            </a:pPr>
            <a:endParaRPr lang="en-US" altLang="en-US" sz="3000" b="1" i="1" dirty="0">
              <a:solidFill>
                <a:schemeClr val="accent6">
                  <a:lumMod val="40000"/>
                  <a:lumOff val="60000"/>
                </a:schemeClr>
              </a:solidFill>
            </a:endParaRPr>
          </a:p>
        </p:txBody>
      </p:sp>
    </p:spTree>
    <p:extLst>
      <p:ext uri="{BB962C8B-B14F-4D97-AF65-F5344CB8AC3E}">
        <p14:creationId xmlns:p14="http://schemas.microsoft.com/office/powerpoint/2010/main" val="151703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animEffect transition="in" filter="fade">
                                      <p:cBhvr>
                                        <p:cTn id="7" dur="1000"/>
                                        <p:tgtEl>
                                          <p:spTgt spid="232451">
                                            <p:txEl>
                                              <p:pRg st="0" end="0"/>
                                            </p:txEl>
                                          </p:spTgt>
                                        </p:tgtEl>
                                      </p:cBhvr>
                                    </p:animEffect>
                                    <p:anim calcmode="lin" valueType="num">
                                      <p:cBhvr>
                                        <p:cTn id="8" dur="1000" fill="hold"/>
                                        <p:tgtEl>
                                          <p:spTgt spid="2324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245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2451">
                                            <p:txEl>
                                              <p:pRg st="1" end="1"/>
                                            </p:txEl>
                                          </p:spTgt>
                                        </p:tgtEl>
                                        <p:attrNameLst>
                                          <p:attrName>style.visibility</p:attrName>
                                        </p:attrNameLst>
                                      </p:cBhvr>
                                      <p:to>
                                        <p:strVal val="visible"/>
                                      </p:to>
                                    </p:set>
                                    <p:animEffect transition="in" filter="fade">
                                      <p:cBhvr>
                                        <p:cTn id="12" dur="1000"/>
                                        <p:tgtEl>
                                          <p:spTgt spid="232451">
                                            <p:txEl>
                                              <p:pRg st="1" end="1"/>
                                            </p:txEl>
                                          </p:spTgt>
                                        </p:tgtEl>
                                      </p:cBhvr>
                                    </p:animEffect>
                                    <p:anim calcmode="lin" valueType="num">
                                      <p:cBhvr>
                                        <p:cTn id="13" dur="1000" fill="hold"/>
                                        <p:tgtEl>
                                          <p:spTgt spid="23245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324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32451">
                                            <p:txEl>
                                              <p:pRg st="2" end="2"/>
                                            </p:txEl>
                                          </p:spTgt>
                                        </p:tgtEl>
                                        <p:attrNameLst>
                                          <p:attrName>style.visibility</p:attrName>
                                        </p:attrNameLst>
                                      </p:cBhvr>
                                      <p:to>
                                        <p:strVal val="visible"/>
                                      </p:to>
                                    </p:set>
                                    <p:animEffect transition="in" filter="fade">
                                      <p:cBhvr>
                                        <p:cTn id="19" dur="1000"/>
                                        <p:tgtEl>
                                          <p:spTgt spid="232451">
                                            <p:txEl>
                                              <p:pRg st="2" end="2"/>
                                            </p:txEl>
                                          </p:spTgt>
                                        </p:tgtEl>
                                      </p:cBhvr>
                                    </p:animEffect>
                                    <p:anim calcmode="lin" valueType="num">
                                      <p:cBhvr>
                                        <p:cTn id="20" dur="1000" fill="hold"/>
                                        <p:tgtEl>
                                          <p:spTgt spid="23245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324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32451">
                                            <p:txEl>
                                              <p:pRg st="3" end="3"/>
                                            </p:txEl>
                                          </p:spTgt>
                                        </p:tgtEl>
                                        <p:attrNameLst>
                                          <p:attrName>style.visibility</p:attrName>
                                        </p:attrNameLst>
                                      </p:cBhvr>
                                      <p:to>
                                        <p:strVal val="visible"/>
                                      </p:to>
                                    </p:set>
                                    <p:animEffect transition="in" filter="fade">
                                      <p:cBhvr>
                                        <p:cTn id="26" dur="1000"/>
                                        <p:tgtEl>
                                          <p:spTgt spid="232451">
                                            <p:txEl>
                                              <p:pRg st="3" end="3"/>
                                            </p:txEl>
                                          </p:spTgt>
                                        </p:tgtEl>
                                      </p:cBhvr>
                                    </p:animEffect>
                                    <p:anim calcmode="lin" valueType="num">
                                      <p:cBhvr>
                                        <p:cTn id="27" dur="1000" fill="hold"/>
                                        <p:tgtEl>
                                          <p:spTgt spid="232451">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3245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32451">
                                            <p:txEl>
                                              <p:pRg st="4" end="4"/>
                                            </p:txEl>
                                          </p:spTgt>
                                        </p:tgtEl>
                                        <p:attrNameLst>
                                          <p:attrName>style.visibility</p:attrName>
                                        </p:attrNameLst>
                                      </p:cBhvr>
                                      <p:to>
                                        <p:strVal val="visible"/>
                                      </p:to>
                                    </p:set>
                                    <p:animEffect transition="in" filter="fade">
                                      <p:cBhvr>
                                        <p:cTn id="33" dur="1000"/>
                                        <p:tgtEl>
                                          <p:spTgt spid="232451">
                                            <p:txEl>
                                              <p:pRg st="4" end="4"/>
                                            </p:txEl>
                                          </p:spTgt>
                                        </p:tgtEl>
                                      </p:cBhvr>
                                    </p:animEffect>
                                    <p:anim calcmode="lin" valueType="num">
                                      <p:cBhvr>
                                        <p:cTn id="34" dur="1000" fill="hold"/>
                                        <p:tgtEl>
                                          <p:spTgt spid="232451">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3245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32451">
                                            <p:txEl>
                                              <p:pRg st="5" end="5"/>
                                            </p:txEl>
                                          </p:spTgt>
                                        </p:tgtEl>
                                        <p:attrNameLst>
                                          <p:attrName>style.visibility</p:attrName>
                                        </p:attrNameLst>
                                      </p:cBhvr>
                                      <p:to>
                                        <p:strVal val="visible"/>
                                      </p:to>
                                    </p:set>
                                    <p:animEffect transition="in" filter="fade">
                                      <p:cBhvr>
                                        <p:cTn id="40" dur="1000"/>
                                        <p:tgtEl>
                                          <p:spTgt spid="232451">
                                            <p:txEl>
                                              <p:pRg st="5" end="5"/>
                                            </p:txEl>
                                          </p:spTgt>
                                        </p:tgtEl>
                                      </p:cBhvr>
                                    </p:animEffect>
                                    <p:anim calcmode="lin" valueType="num">
                                      <p:cBhvr>
                                        <p:cTn id="41" dur="1000" fill="hold"/>
                                        <p:tgtEl>
                                          <p:spTgt spid="232451">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23245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32451">
                                            <p:txEl>
                                              <p:pRg st="6" end="6"/>
                                            </p:txEl>
                                          </p:spTgt>
                                        </p:tgtEl>
                                        <p:attrNameLst>
                                          <p:attrName>style.visibility</p:attrName>
                                        </p:attrNameLst>
                                      </p:cBhvr>
                                      <p:to>
                                        <p:strVal val="visible"/>
                                      </p:to>
                                    </p:set>
                                    <p:animEffect transition="in" filter="fade">
                                      <p:cBhvr>
                                        <p:cTn id="47" dur="1000"/>
                                        <p:tgtEl>
                                          <p:spTgt spid="232451">
                                            <p:txEl>
                                              <p:pRg st="6" end="6"/>
                                            </p:txEl>
                                          </p:spTgt>
                                        </p:tgtEl>
                                      </p:cBhvr>
                                    </p:animEffect>
                                    <p:anim calcmode="lin" valueType="num">
                                      <p:cBhvr>
                                        <p:cTn id="48" dur="1000" fill="hold"/>
                                        <p:tgtEl>
                                          <p:spTgt spid="232451">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23245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32451">
                                            <p:txEl>
                                              <p:pRg st="7" end="7"/>
                                            </p:txEl>
                                          </p:spTgt>
                                        </p:tgtEl>
                                        <p:attrNameLst>
                                          <p:attrName>style.visibility</p:attrName>
                                        </p:attrNameLst>
                                      </p:cBhvr>
                                      <p:to>
                                        <p:strVal val="visible"/>
                                      </p:to>
                                    </p:set>
                                    <p:animEffect transition="in" filter="fade">
                                      <p:cBhvr>
                                        <p:cTn id="54" dur="1000"/>
                                        <p:tgtEl>
                                          <p:spTgt spid="232451">
                                            <p:txEl>
                                              <p:pRg st="7" end="7"/>
                                            </p:txEl>
                                          </p:spTgt>
                                        </p:tgtEl>
                                      </p:cBhvr>
                                    </p:animEffect>
                                    <p:anim calcmode="lin" valueType="num">
                                      <p:cBhvr>
                                        <p:cTn id="55" dur="1000" fill="hold"/>
                                        <p:tgtEl>
                                          <p:spTgt spid="232451">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23245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32451">
                                            <p:txEl>
                                              <p:pRg st="8" end="8"/>
                                            </p:txEl>
                                          </p:spTgt>
                                        </p:tgtEl>
                                        <p:attrNameLst>
                                          <p:attrName>style.visibility</p:attrName>
                                        </p:attrNameLst>
                                      </p:cBhvr>
                                      <p:to>
                                        <p:strVal val="visible"/>
                                      </p:to>
                                    </p:set>
                                    <p:animEffect transition="in" filter="fade">
                                      <p:cBhvr>
                                        <p:cTn id="61" dur="1000"/>
                                        <p:tgtEl>
                                          <p:spTgt spid="232451">
                                            <p:txEl>
                                              <p:pRg st="8" end="8"/>
                                            </p:txEl>
                                          </p:spTgt>
                                        </p:tgtEl>
                                      </p:cBhvr>
                                    </p:animEffect>
                                    <p:anim calcmode="lin" valueType="num">
                                      <p:cBhvr>
                                        <p:cTn id="62" dur="1000" fill="hold"/>
                                        <p:tgtEl>
                                          <p:spTgt spid="232451">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23245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232451">
                                            <p:txEl>
                                              <p:pRg st="9" end="9"/>
                                            </p:txEl>
                                          </p:spTgt>
                                        </p:tgtEl>
                                        <p:attrNameLst>
                                          <p:attrName>style.visibility</p:attrName>
                                        </p:attrNameLst>
                                      </p:cBhvr>
                                      <p:to>
                                        <p:strVal val="visible"/>
                                      </p:to>
                                    </p:set>
                                    <p:animEffect transition="in" filter="fade">
                                      <p:cBhvr>
                                        <p:cTn id="68" dur="1000"/>
                                        <p:tgtEl>
                                          <p:spTgt spid="232451">
                                            <p:txEl>
                                              <p:pRg st="9" end="9"/>
                                            </p:txEl>
                                          </p:spTgt>
                                        </p:tgtEl>
                                      </p:cBhvr>
                                    </p:animEffect>
                                    <p:anim calcmode="lin" valueType="num">
                                      <p:cBhvr>
                                        <p:cTn id="69" dur="1000" fill="hold"/>
                                        <p:tgtEl>
                                          <p:spTgt spid="232451">
                                            <p:txEl>
                                              <p:pRg st="9" end="9"/>
                                            </p:txEl>
                                          </p:spTgt>
                                        </p:tgtEl>
                                        <p:attrNameLst>
                                          <p:attrName>ppt_x</p:attrName>
                                        </p:attrNameLst>
                                      </p:cBhvr>
                                      <p:tavLst>
                                        <p:tav tm="0">
                                          <p:val>
                                            <p:strVal val="#ppt_x"/>
                                          </p:val>
                                        </p:tav>
                                        <p:tav tm="100000">
                                          <p:val>
                                            <p:strVal val="#ppt_x"/>
                                          </p:val>
                                        </p:tav>
                                      </p:tavLst>
                                    </p:anim>
                                    <p:anim calcmode="lin" valueType="num">
                                      <p:cBhvr>
                                        <p:cTn id="70" dur="1000" fill="hold"/>
                                        <p:tgtEl>
                                          <p:spTgt spid="232451">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FCDDB786-8591-4E58-9AE0-4121BF912D9B}"/>
              </a:ext>
            </a:extLst>
          </p:cNvPr>
          <p:cNvSpPr>
            <a:spLocks noGrp="1" noChangeArrowheads="1"/>
          </p:cNvSpPr>
          <p:nvPr>
            <p:ph type="title"/>
          </p:nvPr>
        </p:nvSpPr>
        <p:spPr>
          <a:xfrm>
            <a:off x="423864" y="75317"/>
            <a:ext cx="11191874" cy="1325563"/>
          </a:xfrm>
        </p:spPr>
        <p:txBody>
          <a:bodyPr>
            <a:normAutofit/>
          </a:bodyPr>
          <a:lstStyle/>
          <a:p>
            <a:pPr>
              <a:lnSpc>
                <a:spcPct val="80000"/>
              </a:lnSpc>
            </a:pPr>
            <a:r>
              <a:rPr lang="en-US" altLang="en-US" sz="4000" b="1" dirty="0">
                <a:solidFill>
                  <a:schemeClr val="bg1"/>
                </a:solidFill>
              </a:rPr>
              <a:t>Qualification of Elders &amp; Deacons </a:t>
            </a:r>
            <a:r>
              <a:rPr lang="en-US" altLang="en-US" sz="3600" dirty="0">
                <a:solidFill>
                  <a:schemeClr val="bg1"/>
                </a:solidFill>
              </a:rPr>
              <a:t>(1 Timothy 3)</a:t>
            </a:r>
            <a:endParaRPr lang="en-US" altLang="en-US" sz="3200" dirty="0">
              <a:solidFill>
                <a:schemeClr val="bg1"/>
              </a:solidFill>
            </a:endParaRPr>
          </a:p>
        </p:txBody>
      </p:sp>
      <p:sp>
        <p:nvSpPr>
          <p:cNvPr id="232451" name="Rectangle 3">
            <a:extLst>
              <a:ext uri="{FF2B5EF4-FFF2-40B4-BE49-F238E27FC236}">
                <a16:creationId xmlns:a16="http://schemas.microsoft.com/office/drawing/2014/main" id="{A0F5DB05-9C67-4694-89FD-E3638633CF3F}"/>
              </a:ext>
            </a:extLst>
          </p:cNvPr>
          <p:cNvSpPr>
            <a:spLocks noGrp="1" noChangeArrowheads="1"/>
          </p:cNvSpPr>
          <p:nvPr>
            <p:ph sz="half" idx="1"/>
          </p:nvPr>
        </p:nvSpPr>
        <p:spPr>
          <a:xfrm>
            <a:off x="423864" y="2387400"/>
            <a:ext cx="6091236" cy="4351338"/>
          </a:xfrm>
        </p:spPr>
        <p:txBody>
          <a:bodyPr>
            <a:noAutofit/>
          </a:bodyPr>
          <a:lstStyle/>
          <a:p>
            <a:pPr marL="285750" indent="-285750">
              <a:spcBef>
                <a:spcPts val="0"/>
              </a:spcBef>
            </a:pPr>
            <a:r>
              <a:rPr lang="en-US" altLang="en-US" b="1" i="1" dirty="0">
                <a:solidFill>
                  <a:schemeClr val="accent4">
                    <a:lumMod val="60000"/>
                    <a:lumOff val="40000"/>
                  </a:schemeClr>
                </a:solidFill>
              </a:rPr>
              <a:t>A bishop must be…</a:t>
            </a:r>
          </a:p>
          <a:p>
            <a:pPr marL="457200" lvl="1">
              <a:spcBef>
                <a:spcPts val="0"/>
              </a:spcBef>
            </a:pPr>
            <a:r>
              <a:rPr lang="en-US" altLang="en-US" sz="2800" b="1" dirty="0">
                <a:solidFill>
                  <a:schemeClr val="accent6">
                    <a:lumMod val="40000"/>
                    <a:lumOff val="60000"/>
                  </a:schemeClr>
                </a:solidFill>
              </a:rPr>
              <a:t>Blameless (above reproach ESV)</a:t>
            </a:r>
          </a:p>
          <a:p>
            <a:pPr marL="457200" lvl="1">
              <a:spcBef>
                <a:spcPts val="0"/>
              </a:spcBef>
            </a:pPr>
            <a:r>
              <a:rPr lang="en-US" altLang="en-US" sz="2800" b="1" dirty="0">
                <a:solidFill>
                  <a:schemeClr val="accent6">
                    <a:lumMod val="40000"/>
                    <a:lumOff val="60000"/>
                  </a:schemeClr>
                </a:solidFill>
              </a:rPr>
              <a:t>The husband of one wife</a:t>
            </a:r>
          </a:p>
          <a:p>
            <a:pPr marL="457200" lvl="1">
              <a:spcBef>
                <a:spcPts val="0"/>
              </a:spcBef>
            </a:pPr>
            <a:r>
              <a:rPr lang="en-US" altLang="en-US" sz="2800" b="1" dirty="0">
                <a:solidFill>
                  <a:schemeClr val="accent6">
                    <a:lumMod val="40000"/>
                    <a:lumOff val="60000"/>
                  </a:schemeClr>
                </a:solidFill>
              </a:rPr>
              <a:t>Temperate </a:t>
            </a:r>
          </a:p>
          <a:p>
            <a:pPr marL="457200" lvl="1">
              <a:spcBef>
                <a:spcPts val="0"/>
              </a:spcBef>
            </a:pPr>
            <a:r>
              <a:rPr lang="en-US" altLang="en-US" sz="2800" b="1" dirty="0">
                <a:solidFill>
                  <a:schemeClr val="accent6">
                    <a:lumMod val="40000"/>
                    <a:lumOff val="60000"/>
                  </a:schemeClr>
                </a:solidFill>
              </a:rPr>
              <a:t>Sober-minded (self-controlled)</a:t>
            </a:r>
          </a:p>
          <a:p>
            <a:pPr marL="457200" lvl="1">
              <a:spcBef>
                <a:spcPts val="0"/>
              </a:spcBef>
            </a:pPr>
            <a:r>
              <a:rPr lang="en-US" altLang="en-US" sz="2800" b="1" dirty="0">
                <a:solidFill>
                  <a:schemeClr val="accent6">
                    <a:lumMod val="40000"/>
                    <a:lumOff val="60000"/>
                  </a:schemeClr>
                </a:solidFill>
              </a:rPr>
              <a:t>Of good behavior (respectable ESV)</a:t>
            </a:r>
          </a:p>
          <a:p>
            <a:pPr marL="457200" lvl="1">
              <a:spcBef>
                <a:spcPts val="0"/>
              </a:spcBef>
            </a:pPr>
            <a:r>
              <a:rPr lang="en-US" altLang="en-US" sz="2800" b="1" dirty="0">
                <a:solidFill>
                  <a:schemeClr val="accent6">
                    <a:lumMod val="40000"/>
                    <a:lumOff val="60000"/>
                  </a:schemeClr>
                </a:solidFill>
              </a:rPr>
              <a:t>Hospitable</a:t>
            </a:r>
          </a:p>
          <a:p>
            <a:pPr marL="457200" lvl="1">
              <a:spcBef>
                <a:spcPts val="0"/>
              </a:spcBef>
            </a:pPr>
            <a:r>
              <a:rPr lang="en-US" altLang="en-US" sz="2800" b="1" dirty="0">
                <a:solidFill>
                  <a:schemeClr val="accent6">
                    <a:lumMod val="40000"/>
                    <a:lumOff val="60000"/>
                  </a:schemeClr>
                </a:solidFill>
              </a:rPr>
              <a:t>Able to teach (apt to teach KJV)</a:t>
            </a:r>
          </a:p>
          <a:p>
            <a:pPr marL="457200" lvl="1">
              <a:spcBef>
                <a:spcPts val="0"/>
              </a:spcBef>
            </a:pPr>
            <a:r>
              <a:rPr lang="en-US" altLang="en-US" sz="2800" b="1" dirty="0">
                <a:solidFill>
                  <a:schemeClr val="accent6">
                    <a:lumMod val="40000"/>
                    <a:lumOff val="60000"/>
                  </a:schemeClr>
                </a:solidFill>
              </a:rPr>
              <a:t>Not given to wine (a drunkard ESV) </a:t>
            </a:r>
          </a:p>
          <a:p>
            <a:pPr marL="457200" lvl="1">
              <a:spcBef>
                <a:spcPts val="0"/>
              </a:spcBef>
            </a:pPr>
            <a:r>
              <a:rPr lang="en-US" altLang="en-US" sz="2800" b="1" dirty="0">
                <a:solidFill>
                  <a:schemeClr val="accent6">
                    <a:lumMod val="40000"/>
                    <a:lumOff val="60000"/>
                  </a:schemeClr>
                </a:solidFill>
              </a:rPr>
              <a:t>Not violent (no striker KJV)</a:t>
            </a:r>
          </a:p>
          <a:p>
            <a:pPr marL="457200" lvl="1">
              <a:spcBef>
                <a:spcPts val="0"/>
              </a:spcBef>
            </a:pPr>
            <a:r>
              <a:rPr lang="en-US" altLang="en-US" sz="2800" b="1" dirty="0">
                <a:solidFill>
                  <a:schemeClr val="accent6">
                    <a:lumMod val="40000"/>
                    <a:lumOff val="60000"/>
                  </a:schemeClr>
                </a:solidFill>
              </a:rPr>
              <a:t>Not greedy for money/covetous</a:t>
            </a:r>
          </a:p>
          <a:p>
            <a:pPr marL="457200" lvl="1">
              <a:spcBef>
                <a:spcPts val="0"/>
              </a:spcBef>
            </a:pPr>
            <a:endParaRPr lang="en-US" altLang="en-US" sz="2800" b="1" i="1" dirty="0">
              <a:solidFill>
                <a:schemeClr val="accent6">
                  <a:lumMod val="40000"/>
                  <a:lumOff val="60000"/>
                </a:schemeClr>
              </a:solidFill>
            </a:endParaRPr>
          </a:p>
        </p:txBody>
      </p:sp>
      <p:sp>
        <p:nvSpPr>
          <p:cNvPr id="2" name="Content Placeholder 1">
            <a:extLst>
              <a:ext uri="{FF2B5EF4-FFF2-40B4-BE49-F238E27FC236}">
                <a16:creationId xmlns:a16="http://schemas.microsoft.com/office/drawing/2014/main" id="{85F01510-AEE1-D93E-B7B4-9964FD9CFA93}"/>
              </a:ext>
            </a:extLst>
          </p:cNvPr>
          <p:cNvSpPr>
            <a:spLocks noGrp="1"/>
          </p:cNvSpPr>
          <p:nvPr>
            <p:ph sz="half" idx="2"/>
          </p:nvPr>
        </p:nvSpPr>
        <p:spPr>
          <a:xfrm>
            <a:off x="6272213" y="2623590"/>
            <a:ext cx="5714999" cy="4351338"/>
          </a:xfrm>
        </p:spPr>
        <p:txBody>
          <a:bodyPr>
            <a:normAutofit/>
          </a:bodyPr>
          <a:lstStyle/>
          <a:p>
            <a:pPr marL="457200" lvl="1">
              <a:spcBef>
                <a:spcPts val="300"/>
              </a:spcBef>
            </a:pPr>
            <a:r>
              <a:rPr lang="en-US" altLang="en-US" sz="2800" b="1" dirty="0">
                <a:solidFill>
                  <a:schemeClr val="accent6">
                    <a:lumMod val="40000"/>
                    <a:lumOff val="60000"/>
                  </a:schemeClr>
                </a:solidFill>
              </a:rPr>
              <a:t>Gentle (patient KJV)</a:t>
            </a:r>
          </a:p>
          <a:p>
            <a:pPr marL="457200" lvl="1">
              <a:spcBef>
                <a:spcPts val="300"/>
              </a:spcBef>
            </a:pPr>
            <a:r>
              <a:rPr lang="en-US" altLang="en-US" sz="2800" b="1" dirty="0">
                <a:solidFill>
                  <a:schemeClr val="accent6">
                    <a:lumMod val="40000"/>
                    <a:lumOff val="60000"/>
                  </a:schemeClr>
                </a:solidFill>
              </a:rPr>
              <a:t>Not quarrelsome (not a brawler KJV)</a:t>
            </a:r>
          </a:p>
          <a:p>
            <a:pPr marL="457200" lvl="1">
              <a:spcBef>
                <a:spcPts val="300"/>
              </a:spcBef>
            </a:pPr>
            <a:r>
              <a:rPr lang="en-US" altLang="en-US" sz="2800" b="1" dirty="0">
                <a:solidFill>
                  <a:schemeClr val="accent6">
                    <a:lumMod val="40000"/>
                    <a:lumOff val="60000"/>
                  </a:schemeClr>
                </a:solidFill>
              </a:rPr>
              <a:t>Not One who rules his own house well</a:t>
            </a:r>
          </a:p>
          <a:p>
            <a:pPr marL="457200" lvl="1">
              <a:spcBef>
                <a:spcPts val="300"/>
              </a:spcBef>
            </a:pPr>
            <a:r>
              <a:rPr lang="en-US" altLang="en-US" sz="2800" b="1" dirty="0">
                <a:solidFill>
                  <a:schemeClr val="accent6">
                    <a:lumMod val="40000"/>
                    <a:lumOff val="60000"/>
                  </a:schemeClr>
                </a:solidFill>
              </a:rPr>
              <a:t>Having his children in submission with all reverence</a:t>
            </a:r>
          </a:p>
          <a:p>
            <a:pPr marL="457200" lvl="1">
              <a:spcBef>
                <a:spcPts val="300"/>
              </a:spcBef>
            </a:pPr>
            <a:r>
              <a:rPr lang="en-US" altLang="en-US" sz="2800" b="1" dirty="0">
                <a:solidFill>
                  <a:schemeClr val="accent6">
                    <a:lumMod val="40000"/>
                    <a:lumOff val="60000"/>
                  </a:schemeClr>
                </a:solidFill>
              </a:rPr>
              <a:t>Not a novice (recent convert ESV)</a:t>
            </a:r>
          </a:p>
          <a:p>
            <a:pPr marL="457200" lvl="1">
              <a:spcBef>
                <a:spcPts val="300"/>
              </a:spcBef>
            </a:pPr>
            <a:r>
              <a:rPr lang="en-US" altLang="en-US" sz="2800" b="1" dirty="0">
                <a:solidFill>
                  <a:schemeClr val="accent6">
                    <a:lumMod val="40000"/>
                    <a:lumOff val="60000"/>
                  </a:schemeClr>
                </a:solidFill>
              </a:rPr>
              <a:t>Having a good testimony among those who are outside </a:t>
            </a:r>
          </a:p>
          <a:p>
            <a:endParaRPr lang="en-US" dirty="0"/>
          </a:p>
        </p:txBody>
      </p:sp>
      <p:sp>
        <p:nvSpPr>
          <p:cNvPr id="3" name="TextBox 2">
            <a:extLst>
              <a:ext uri="{FF2B5EF4-FFF2-40B4-BE49-F238E27FC236}">
                <a16:creationId xmlns:a16="http://schemas.microsoft.com/office/drawing/2014/main" id="{33DE42D1-866E-2324-C834-3608CE2E646E}"/>
              </a:ext>
            </a:extLst>
          </p:cNvPr>
          <p:cNvSpPr txBox="1"/>
          <p:nvPr/>
        </p:nvSpPr>
        <p:spPr>
          <a:xfrm>
            <a:off x="423864" y="896758"/>
            <a:ext cx="11344272" cy="1508105"/>
          </a:xfrm>
          <a:prstGeom prst="rect">
            <a:avLst/>
          </a:prstGeom>
          <a:noFill/>
        </p:spPr>
        <p:txBody>
          <a:bodyPr wrap="square" rtlCol="0">
            <a:spAutoFit/>
          </a:bodyPr>
          <a:lstStyle/>
          <a:p>
            <a:r>
              <a:rPr lang="en-US" sz="3200" b="1" dirty="0">
                <a:solidFill>
                  <a:schemeClr val="bg1"/>
                </a:solidFill>
              </a:rPr>
              <a:t>The office of a bishop is a good work to be desired (3:1-7).</a:t>
            </a:r>
            <a:r>
              <a:rPr lang="en-US" sz="2400" dirty="0">
                <a:solidFill>
                  <a:schemeClr val="bg1"/>
                </a:solidFill>
              </a:rPr>
              <a:t> </a:t>
            </a:r>
          </a:p>
          <a:p>
            <a:pPr marL="285750" indent="-285750">
              <a:buFont typeface="Arial" panose="020B0604020202020204" pitchFamily="34" charset="0"/>
              <a:buChar char="•"/>
            </a:pPr>
            <a:r>
              <a:rPr lang="en-US" sz="3000" b="1" i="1" dirty="0">
                <a:solidFill>
                  <a:schemeClr val="accent4">
                    <a:lumMod val="60000"/>
                    <a:lumOff val="40000"/>
                  </a:schemeClr>
                </a:solidFill>
              </a:rPr>
              <a:t>“Bishop,” “elder,” and “shepherd” are different descriptions of the same office or role in the church. </a:t>
            </a:r>
          </a:p>
        </p:txBody>
      </p:sp>
    </p:spTree>
    <p:extLst>
      <p:ext uri="{BB962C8B-B14F-4D97-AF65-F5344CB8AC3E}">
        <p14:creationId xmlns:p14="http://schemas.microsoft.com/office/powerpoint/2010/main" val="305014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32451">
                                            <p:txEl>
                                              <p:pRg st="0" end="0"/>
                                            </p:txEl>
                                          </p:spTgt>
                                        </p:tgtEl>
                                        <p:attrNameLst>
                                          <p:attrName>style.visibility</p:attrName>
                                        </p:attrNameLst>
                                      </p:cBhvr>
                                      <p:to>
                                        <p:strVal val="visible"/>
                                      </p:to>
                                    </p:set>
                                    <p:animEffect transition="in" filter="fade">
                                      <p:cBhvr>
                                        <p:cTn id="12" dur="1000"/>
                                        <p:tgtEl>
                                          <p:spTgt spid="232451">
                                            <p:txEl>
                                              <p:pRg st="0" end="0"/>
                                            </p:txEl>
                                          </p:spTgt>
                                        </p:tgtEl>
                                      </p:cBhvr>
                                    </p:animEffect>
                                    <p:anim calcmode="lin" valueType="num">
                                      <p:cBhvr>
                                        <p:cTn id="13" dur="1000" fill="hold"/>
                                        <p:tgtEl>
                                          <p:spTgt spid="23245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32451">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2451">
                                            <p:txEl>
                                              <p:pRg st="1" end="1"/>
                                            </p:txEl>
                                          </p:spTgt>
                                        </p:tgtEl>
                                        <p:attrNameLst>
                                          <p:attrName>style.visibility</p:attrName>
                                        </p:attrNameLst>
                                      </p:cBhvr>
                                      <p:to>
                                        <p:strVal val="visible"/>
                                      </p:to>
                                    </p:set>
                                    <p:animEffect transition="in" filter="fade">
                                      <p:cBhvr>
                                        <p:cTn id="17" dur="1000"/>
                                        <p:tgtEl>
                                          <p:spTgt spid="232451">
                                            <p:txEl>
                                              <p:pRg st="1" end="1"/>
                                            </p:txEl>
                                          </p:spTgt>
                                        </p:tgtEl>
                                      </p:cBhvr>
                                    </p:animEffect>
                                    <p:anim calcmode="lin" valueType="num">
                                      <p:cBhvr>
                                        <p:cTn id="18" dur="1000" fill="hold"/>
                                        <p:tgtEl>
                                          <p:spTgt spid="232451">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32451">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32451">
                                            <p:txEl>
                                              <p:pRg st="2" end="2"/>
                                            </p:txEl>
                                          </p:spTgt>
                                        </p:tgtEl>
                                        <p:attrNameLst>
                                          <p:attrName>style.visibility</p:attrName>
                                        </p:attrNameLst>
                                      </p:cBhvr>
                                      <p:to>
                                        <p:strVal val="visible"/>
                                      </p:to>
                                    </p:set>
                                    <p:animEffect transition="in" filter="fade">
                                      <p:cBhvr>
                                        <p:cTn id="22" dur="1000"/>
                                        <p:tgtEl>
                                          <p:spTgt spid="232451">
                                            <p:txEl>
                                              <p:pRg st="2" end="2"/>
                                            </p:txEl>
                                          </p:spTgt>
                                        </p:tgtEl>
                                      </p:cBhvr>
                                    </p:animEffect>
                                    <p:anim calcmode="lin" valueType="num">
                                      <p:cBhvr>
                                        <p:cTn id="23" dur="1000" fill="hold"/>
                                        <p:tgtEl>
                                          <p:spTgt spid="232451">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32451">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32451">
                                            <p:txEl>
                                              <p:pRg st="3" end="3"/>
                                            </p:txEl>
                                          </p:spTgt>
                                        </p:tgtEl>
                                        <p:attrNameLst>
                                          <p:attrName>style.visibility</p:attrName>
                                        </p:attrNameLst>
                                      </p:cBhvr>
                                      <p:to>
                                        <p:strVal val="visible"/>
                                      </p:to>
                                    </p:set>
                                    <p:animEffect transition="in" filter="fade">
                                      <p:cBhvr>
                                        <p:cTn id="27" dur="1000"/>
                                        <p:tgtEl>
                                          <p:spTgt spid="232451">
                                            <p:txEl>
                                              <p:pRg st="3" end="3"/>
                                            </p:txEl>
                                          </p:spTgt>
                                        </p:tgtEl>
                                      </p:cBhvr>
                                    </p:animEffect>
                                    <p:anim calcmode="lin" valueType="num">
                                      <p:cBhvr>
                                        <p:cTn id="28" dur="1000" fill="hold"/>
                                        <p:tgtEl>
                                          <p:spTgt spid="232451">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232451">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32451">
                                            <p:txEl>
                                              <p:pRg st="4" end="4"/>
                                            </p:txEl>
                                          </p:spTgt>
                                        </p:tgtEl>
                                        <p:attrNameLst>
                                          <p:attrName>style.visibility</p:attrName>
                                        </p:attrNameLst>
                                      </p:cBhvr>
                                      <p:to>
                                        <p:strVal val="visible"/>
                                      </p:to>
                                    </p:set>
                                    <p:animEffect transition="in" filter="fade">
                                      <p:cBhvr>
                                        <p:cTn id="32" dur="1000"/>
                                        <p:tgtEl>
                                          <p:spTgt spid="232451">
                                            <p:txEl>
                                              <p:pRg st="4" end="4"/>
                                            </p:txEl>
                                          </p:spTgt>
                                        </p:tgtEl>
                                      </p:cBhvr>
                                    </p:animEffect>
                                    <p:anim calcmode="lin" valueType="num">
                                      <p:cBhvr>
                                        <p:cTn id="33" dur="1000" fill="hold"/>
                                        <p:tgtEl>
                                          <p:spTgt spid="232451">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232451">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32451">
                                            <p:txEl>
                                              <p:pRg st="5" end="5"/>
                                            </p:txEl>
                                          </p:spTgt>
                                        </p:tgtEl>
                                        <p:attrNameLst>
                                          <p:attrName>style.visibility</p:attrName>
                                        </p:attrNameLst>
                                      </p:cBhvr>
                                      <p:to>
                                        <p:strVal val="visible"/>
                                      </p:to>
                                    </p:set>
                                    <p:animEffect transition="in" filter="fade">
                                      <p:cBhvr>
                                        <p:cTn id="37" dur="1000"/>
                                        <p:tgtEl>
                                          <p:spTgt spid="232451">
                                            <p:txEl>
                                              <p:pRg st="5" end="5"/>
                                            </p:txEl>
                                          </p:spTgt>
                                        </p:tgtEl>
                                      </p:cBhvr>
                                    </p:animEffect>
                                    <p:anim calcmode="lin" valueType="num">
                                      <p:cBhvr>
                                        <p:cTn id="38" dur="1000" fill="hold"/>
                                        <p:tgtEl>
                                          <p:spTgt spid="232451">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232451">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32451">
                                            <p:txEl>
                                              <p:pRg st="6" end="6"/>
                                            </p:txEl>
                                          </p:spTgt>
                                        </p:tgtEl>
                                        <p:attrNameLst>
                                          <p:attrName>style.visibility</p:attrName>
                                        </p:attrNameLst>
                                      </p:cBhvr>
                                      <p:to>
                                        <p:strVal val="visible"/>
                                      </p:to>
                                    </p:set>
                                    <p:animEffect transition="in" filter="fade">
                                      <p:cBhvr>
                                        <p:cTn id="42" dur="1000"/>
                                        <p:tgtEl>
                                          <p:spTgt spid="232451">
                                            <p:txEl>
                                              <p:pRg st="6" end="6"/>
                                            </p:txEl>
                                          </p:spTgt>
                                        </p:tgtEl>
                                      </p:cBhvr>
                                    </p:animEffect>
                                    <p:anim calcmode="lin" valueType="num">
                                      <p:cBhvr>
                                        <p:cTn id="43" dur="1000" fill="hold"/>
                                        <p:tgtEl>
                                          <p:spTgt spid="232451">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32451">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32451">
                                            <p:txEl>
                                              <p:pRg st="7" end="7"/>
                                            </p:txEl>
                                          </p:spTgt>
                                        </p:tgtEl>
                                        <p:attrNameLst>
                                          <p:attrName>style.visibility</p:attrName>
                                        </p:attrNameLst>
                                      </p:cBhvr>
                                      <p:to>
                                        <p:strVal val="visible"/>
                                      </p:to>
                                    </p:set>
                                    <p:animEffect transition="in" filter="fade">
                                      <p:cBhvr>
                                        <p:cTn id="47" dur="1000"/>
                                        <p:tgtEl>
                                          <p:spTgt spid="232451">
                                            <p:txEl>
                                              <p:pRg st="7" end="7"/>
                                            </p:txEl>
                                          </p:spTgt>
                                        </p:tgtEl>
                                      </p:cBhvr>
                                    </p:animEffect>
                                    <p:anim calcmode="lin" valueType="num">
                                      <p:cBhvr>
                                        <p:cTn id="48" dur="1000" fill="hold"/>
                                        <p:tgtEl>
                                          <p:spTgt spid="232451">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232451">
                                            <p:txEl>
                                              <p:pRg st="7" end="7"/>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32451">
                                            <p:txEl>
                                              <p:pRg st="8" end="8"/>
                                            </p:txEl>
                                          </p:spTgt>
                                        </p:tgtEl>
                                        <p:attrNameLst>
                                          <p:attrName>style.visibility</p:attrName>
                                        </p:attrNameLst>
                                      </p:cBhvr>
                                      <p:to>
                                        <p:strVal val="visible"/>
                                      </p:to>
                                    </p:set>
                                    <p:animEffect transition="in" filter="fade">
                                      <p:cBhvr>
                                        <p:cTn id="52" dur="1000"/>
                                        <p:tgtEl>
                                          <p:spTgt spid="232451">
                                            <p:txEl>
                                              <p:pRg st="8" end="8"/>
                                            </p:txEl>
                                          </p:spTgt>
                                        </p:tgtEl>
                                      </p:cBhvr>
                                    </p:animEffect>
                                    <p:anim calcmode="lin" valueType="num">
                                      <p:cBhvr>
                                        <p:cTn id="53" dur="1000" fill="hold"/>
                                        <p:tgtEl>
                                          <p:spTgt spid="232451">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232451">
                                            <p:txEl>
                                              <p:pRg st="8" end="8"/>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32451">
                                            <p:txEl>
                                              <p:pRg st="9" end="9"/>
                                            </p:txEl>
                                          </p:spTgt>
                                        </p:tgtEl>
                                        <p:attrNameLst>
                                          <p:attrName>style.visibility</p:attrName>
                                        </p:attrNameLst>
                                      </p:cBhvr>
                                      <p:to>
                                        <p:strVal val="visible"/>
                                      </p:to>
                                    </p:set>
                                    <p:animEffect transition="in" filter="fade">
                                      <p:cBhvr>
                                        <p:cTn id="57" dur="1000"/>
                                        <p:tgtEl>
                                          <p:spTgt spid="232451">
                                            <p:txEl>
                                              <p:pRg st="9" end="9"/>
                                            </p:txEl>
                                          </p:spTgt>
                                        </p:tgtEl>
                                      </p:cBhvr>
                                    </p:animEffect>
                                    <p:anim calcmode="lin" valueType="num">
                                      <p:cBhvr>
                                        <p:cTn id="58" dur="1000" fill="hold"/>
                                        <p:tgtEl>
                                          <p:spTgt spid="232451">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232451">
                                            <p:txEl>
                                              <p:pRg st="9" end="9"/>
                                            </p:tx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32451">
                                            <p:txEl>
                                              <p:pRg st="10" end="10"/>
                                            </p:txEl>
                                          </p:spTgt>
                                        </p:tgtEl>
                                        <p:attrNameLst>
                                          <p:attrName>style.visibility</p:attrName>
                                        </p:attrNameLst>
                                      </p:cBhvr>
                                      <p:to>
                                        <p:strVal val="visible"/>
                                      </p:to>
                                    </p:set>
                                    <p:animEffect transition="in" filter="fade">
                                      <p:cBhvr>
                                        <p:cTn id="62" dur="1000"/>
                                        <p:tgtEl>
                                          <p:spTgt spid="232451">
                                            <p:txEl>
                                              <p:pRg st="10" end="10"/>
                                            </p:txEl>
                                          </p:spTgt>
                                        </p:tgtEl>
                                      </p:cBhvr>
                                    </p:animEffect>
                                    <p:anim calcmode="lin" valueType="num">
                                      <p:cBhvr>
                                        <p:cTn id="63" dur="1000" fill="hold"/>
                                        <p:tgtEl>
                                          <p:spTgt spid="232451">
                                            <p:txEl>
                                              <p:pRg st="10" end="10"/>
                                            </p:txEl>
                                          </p:spTgt>
                                        </p:tgtEl>
                                        <p:attrNameLst>
                                          <p:attrName>ppt_x</p:attrName>
                                        </p:attrNameLst>
                                      </p:cBhvr>
                                      <p:tavLst>
                                        <p:tav tm="0">
                                          <p:val>
                                            <p:strVal val="#ppt_x"/>
                                          </p:val>
                                        </p:tav>
                                        <p:tav tm="100000">
                                          <p:val>
                                            <p:strVal val="#ppt_x"/>
                                          </p:val>
                                        </p:tav>
                                      </p:tavLst>
                                    </p:anim>
                                    <p:anim calcmode="lin" valueType="num">
                                      <p:cBhvr>
                                        <p:cTn id="64" dur="1000" fill="hold"/>
                                        <p:tgtEl>
                                          <p:spTgt spid="232451">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2">
                                            <p:txEl>
                                              <p:pRg st="0" end="0"/>
                                            </p:txEl>
                                          </p:spTgt>
                                        </p:tgtEl>
                                        <p:attrNameLst>
                                          <p:attrName>style.visibility</p:attrName>
                                        </p:attrNameLst>
                                      </p:cBhvr>
                                      <p:to>
                                        <p:strVal val="visible"/>
                                      </p:to>
                                    </p:set>
                                    <p:animEffect transition="in" filter="fade">
                                      <p:cBhvr>
                                        <p:cTn id="69" dur="1000"/>
                                        <p:tgtEl>
                                          <p:spTgt spid="2">
                                            <p:txEl>
                                              <p:pRg st="0" end="0"/>
                                            </p:txEl>
                                          </p:spTgt>
                                        </p:tgtEl>
                                      </p:cBhvr>
                                    </p:animEffect>
                                    <p:anim calcmode="lin" valueType="num">
                                      <p:cBhvr>
                                        <p:cTn id="70"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71" dur="1000" fill="hold"/>
                                        <p:tgtEl>
                                          <p:spTgt spid="2">
                                            <p:txEl>
                                              <p:pRg st="0" end="0"/>
                                            </p:txEl>
                                          </p:spTgt>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
                                            <p:txEl>
                                              <p:pRg st="1" end="1"/>
                                            </p:txEl>
                                          </p:spTgt>
                                        </p:tgtEl>
                                        <p:attrNameLst>
                                          <p:attrName>style.visibility</p:attrName>
                                        </p:attrNameLst>
                                      </p:cBhvr>
                                      <p:to>
                                        <p:strVal val="visible"/>
                                      </p:to>
                                    </p:set>
                                    <p:animEffect transition="in" filter="fade">
                                      <p:cBhvr>
                                        <p:cTn id="74" dur="1000"/>
                                        <p:tgtEl>
                                          <p:spTgt spid="2">
                                            <p:txEl>
                                              <p:pRg st="1" end="1"/>
                                            </p:txEl>
                                          </p:spTgt>
                                        </p:tgtEl>
                                      </p:cBhvr>
                                    </p:animEffect>
                                    <p:anim calcmode="lin" valueType="num">
                                      <p:cBhvr>
                                        <p:cTn id="7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2">
                                            <p:txEl>
                                              <p:pRg st="1" end="1"/>
                                            </p:tx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
                                            <p:txEl>
                                              <p:pRg st="2" end="2"/>
                                            </p:txEl>
                                          </p:spTgt>
                                        </p:tgtEl>
                                        <p:attrNameLst>
                                          <p:attrName>style.visibility</p:attrName>
                                        </p:attrNameLst>
                                      </p:cBhvr>
                                      <p:to>
                                        <p:strVal val="visible"/>
                                      </p:to>
                                    </p:set>
                                    <p:animEffect transition="in" filter="fade">
                                      <p:cBhvr>
                                        <p:cTn id="79" dur="1000"/>
                                        <p:tgtEl>
                                          <p:spTgt spid="2">
                                            <p:txEl>
                                              <p:pRg st="2" end="2"/>
                                            </p:txEl>
                                          </p:spTgt>
                                        </p:tgtEl>
                                      </p:cBhvr>
                                    </p:animEffect>
                                    <p:anim calcmode="lin" valueType="num">
                                      <p:cBhvr>
                                        <p:cTn id="8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81" dur="1000" fill="hold"/>
                                        <p:tgtEl>
                                          <p:spTgt spid="2">
                                            <p:txEl>
                                              <p:pRg st="2" end="2"/>
                                            </p:txEl>
                                          </p:spTgt>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
                                            <p:txEl>
                                              <p:pRg st="3" end="3"/>
                                            </p:txEl>
                                          </p:spTgt>
                                        </p:tgtEl>
                                        <p:attrNameLst>
                                          <p:attrName>style.visibility</p:attrName>
                                        </p:attrNameLst>
                                      </p:cBhvr>
                                      <p:to>
                                        <p:strVal val="visible"/>
                                      </p:to>
                                    </p:set>
                                    <p:animEffect transition="in" filter="fade">
                                      <p:cBhvr>
                                        <p:cTn id="84" dur="1000"/>
                                        <p:tgtEl>
                                          <p:spTgt spid="2">
                                            <p:txEl>
                                              <p:pRg st="3" end="3"/>
                                            </p:txEl>
                                          </p:spTgt>
                                        </p:tgtEl>
                                      </p:cBhvr>
                                    </p:animEffect>
                                    <p:anim calcmode="lin" valueType="num">
                                      <p:cBhvr>
                                        <p:cTn id="8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86" dur="1000" fill="hold"/>
                                        <p:tgtEl>
                                          <p:spTgt spid="2">
                                            <p:txEl>
                                              <p:pRg st="3" end="3"/>
                                            </p:txEl>
                                          </p:spTgt>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
                                            <p:txEl>
                                              <p:pRg st="4" end="4"/>
                                            </p:txEl>
                                          </p:spTgt>
                                        </p:tgtEl>
                                        <p:attrNameLst>
                                          <p:attrName>style.visibility</p:attrName>
                                        </p:attrNameLst>
                                      </p:cBhvr>
                                      <p:to>
                                        <p:strVal val="visible"/>
                                      </p:to>
                                    </p:set>
                                    <p:animEffect transition="in" filter="fade">
                                      <p:cBhvr>
                                        <p:cTn id="89" dur="1000"/>
                                        <p:tgtEl>
                                          <p:spTgt spid="2">
                                            <p:txEl>
                                              <p:pRg st="4" end="4"/>
                                            </p:txEl>
                                          </p:spTgt>
                                        </p:tgtEl>
                                      </p:cBhvr>
                                    </p:animEffect>
                                    <p:anim calcmode="lin" valueType="num">
                                      <p:cBhvr>
                                        <p:cTn id="9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
                                            <p:txEl>
                                              <p:pRg st="4" end="4"/>
                                            </p:txEl>
                                          </p:spTgt>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
                                            <p:txEl>
                                              <p:pRg st="5" end="5"/>
                                            </p:txEl>
                                          </p:spTgt>
                                        </p:tgtEl>
                                        <p:attrNameLst>
                                          <p:attrName>style.visibility</p:attrName>
                                        </p:attrNameLst>
                                      </p:cBhvr>
                                      <p:to>
                                        <p:strVal val="visible"/>
                                      </p:to>
                                    </p:set>
                                    <p:animEffect transition="in" filter="fade">
                                      <p:cBhvr>
                                        <p:cTn id="94" dur="1000"/>
                                        <p:tgtEl>
                                          <p:spTgt spid="2">
                                            <p:txEl>
                                              <p:pRg st="5" end="5"/>
                                            </p:txEl>
                                          </p:spTgt>
                                        </p:tgtEl>
                                      </p:cBhvr>
                                    </p:animEffect>
                                    <p:anim calcmode="lin" valueType="num">
                                      <p:cBhvr>
                                        <p:cTn id="9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9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build="p"/>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FCDDB786-8591-4E58-9AE0-4121BF912D9B}"/>
              </a:ext>
            </a:extLst>
          </p:cNvPr>
          <p:cNvSpPr>
            <a:spLocks noGrp="1" noChangeArrowheads="1"/>
          </p:cNvSpPr>
          <p:nvPr>
            <p:ph type="title"/>
          </p:nvPr>
        </p:nvSpPr>
        <p:spPr>
          <a:xfrm>
            <a:off x="423864" y="75317"/>
            <a:ext cx="11191874" cy="1325563"/>
          </a:xfrm>
        </p:spPr>
        <p:txBody>
          <a:bodyPr>
            <a:normAutofit/>
          </a:bodyPr>
          <a:lstStyle/>
          <a:p>
            <a:pPr>
              <a:lnSpc>
                <a:spcPct val="80000"/>
              </a:lnSpc>
            </a:pPr>
            <a:r>
              <a:rPr lang="en-US" altLang="en-US" sz="4000" b="1" dirty="0">
                <a:solidFill>
                  <a:schemeClr val="bg1"/>
                </a:solidFill>
              </a:rPr>
              <a:t>Qualification of Elders &amp; Deacons </a:t>
            </a:r>
            <a:r>
              <a:rPr lang="en-US" altLang="en-US" sz="3600" dirty="0">
                <a:solidFill>
                  <a:schemeClr val="bg1"/>
                </a:solidFill>
              </a:rPr>
              <a:t>(1 Timothy 3)</a:t>
            </a:r>
            <a:endParaRPr lang="en-US" altLang="en-US" sz="3200" dirty="0">
              <a:solidFill>
                <a:schemeClr val="bg1"/>
              </a:solidFill>
            </a:endParaRPr>
          </a:p>
        </p:txBody>
      </p:sp>
      <p:sp>
        <p:nvSpPr>
          <p:cNvPr id="232451" name="Rectangle 3">
            <a:extLst>
              <a:ext uri="{FF2B5EF4-FFF2-40B4-BE49-F238E27FC236}">
                <a16:creationId xmlns:a16="http://schemas.microsoft.com/office/drawing/2014/main" id="{A0F5DB05-9C67-4694-89FD-E3638633CF3F}"/>
              </a:ext>
            </a:extLst>
          </p:cNvPr>
          <p:cNvSpPr>
            <a:spLocks noGrp="1" noChangeArrowheads="1"/>
          </p:cNvSpPr>
          <p:nvPr>
            <p:ph sz="half" idx="1"/>
          </p:nvPr>
        </p:nvSpPr>
        <p:spPr>
          <a:xfrm>
            <a:off x="223841" y="1705479"/>
            <a:ext cx="6091236" cy="4923921"/>
          </a:xfrm>
        </p:spPr>
        <p:txBody>
          <a:bodyPr>
            <a:noAutofit/>
          </a:bodyPr>
          <a:lstStyle/>
          <a:p>
            <a:pPr marL="285750" indent="-285750">
              <a:spcBef>
                <a:spcPts val="0"/>
              </a:spcBef>
            </a:pPr>
            <a:r>
              <a:rPr lang="en-US" altLang="en-US" sz="3200" b="1" i="1" dirty="0">
                <a:solidFill>
                  <a:schemeClr val="accent4">
                    <a:lumMod val="60000"/>
                    <a:lumOff val="40000"/>
                  </a:schemeClr>
                </a:solidFill>
              </a:rPr>
              <a:t>A deacon must be…</a:t>
            </a:r>
          </a:p>
          <a:p>
            <a:pPr marL="457200" lvl="1">
              <a:spcBef>
                <a:spcPts val="0"/>
              </a:spcBef>
            </a:pPr>
            <a:r>
              <a:rPr lang="en-US" altLang="en-US" sz="2800" b="1" dirty="0">
                <a:solidFill>
                  <a:schemeClr val="accent6">
                    <a:lumMod val="40000"/>
                    <a:lumOff val="60000"/>
                  </a:schemeClr>
                </a:solidFill>
              </a:rPr>
              <a:t>Reverent</a:t>
            </a:r>
          </a:p>
          <a:p>
            <a:pPr marL="457200" lvl="1">
              <a:spcBef>
                <a:spcPts val="0"/>
              </a:spcBef>
            </a:pPr>
            <a:r>
              <a:rPr lang="en-US" altLang="en-US" sz="2800" b="1" dirty="0">
                <a:solidFill>
                  <a:schemeClr val="accent6">
                    <a:lumMod val="40000"/>
                    <a:lumOff val="60000"/>
                  </a:schemeClr>
                </a:solidFill>
              </a:rPr>
              <a:t>Not double-tongued</a:t>
            </a:r>
          </a:p>
          <a:p>
            <a:pPr marL="457200" lvl="1">
              <a:spcBef>
                <a:spcPts val="0"/>
              </a:spcBef>
            </a:pPr>
            <a:r>
              <a:rPr lang="en-US" altLang="en-US" sz="2800" b="1" dirty="0">
                <a:solidFill>
                  <a:schemeClr val="accent6">
                    <a:lumMod val="40000"/>
                    <a:lumOff val="60000"/>
                  </a:schemeClr>
                </a:solidFill>
              </a:rPr>
              <a:t>Not given to much wine</a:t>
            </a:r>
          </a:p>
          <a:p>
            <a:pPr marL="457200" lvl="1">
              <a:spcBef>
                <a:spcPts val="0"/>
              </a:spcBef>
            </a:pPr>
            <a:r>
              <a:rPr lang="en-US" altLang="en-US" sz="2800" b="1" dirty="0">
                <a:solidFill>
                  <a:schemeClr val="accent6">
                    <a:lumMod val="40000"/>
                    <a:lumOff val="60000"/>
                  </a:schemeClr>
                </a:solidFill>
              </a:rPr>
              <a:t>Not greedy for money</a:t>
            </a:r>
          </a:p>
          <a:p>
            <a:pPr marL="457200" lvl="1">
              <a:spcBef>
                <a:spcPts val="0"/>
              </a:spcBef>
            </a:pPr>
            <a:r>
              <a:rPr lang="en-US" altLang="en-US" sz="2800" b="1" dirty="0">
                <a:solidFill>
                  <a:schemeClr val="accent6">
                    <a:lumMod val="40000"/>
                    <a:lumOff val="60000"/>
                  </a:schemeClr>
                </a:solidFill>
              </a:rPr>
              <a:t>Holding the mystery of the faith with a pure conscience</a:t>
            </a:r>
          </a:p>
          <a:p>
            <a:pPr marL="457200" lvl="1">
              <a:spcBef>
                <a:spcPts val="0"/>
              </a:spcBef>
            </a:pPr>
            <a:r>
              <a:rPr lang="en-US" altLang="en-US" sz="2800" b="1" dirty="0">
                <a:solidFill>
                  <a:schemeClr val="accent6">
                    <a:lumMod val="40000"/>
                    <a:lumOff val="60000"/>
                  </a:schemeClr>
                </a:solidFill>
              </a:rPr>
              <a:t>First be tested…found blameless</a:t>
            </a:r>
          </a:p>
          <a:p>
            <a:pPr marL="457200" lvl="1">
              <a:spcBef>
                <a:spcPts val="0"/>
              </a:spcBef>
            </a:pPr>
            <a:r>
              <a:rPr lang="en-US" altLang="en-US" sz="2800" b="1" dirty="0">
                <a:solidFill>
                  <a:schemeClr val="accent6">
                    <a:lumMod val="40000"/>
                    <a:lumOff val="60000"/>
                  </a:schemeClr>
                </a:solidFill>
              </a:rPr>
              <a:t>The husband of one wife</a:t>
            </a:r>
          </a:p>
          <a:p>
            <a:pPr marL="457200" lvl="1">
              <a:spcBef>
                <a:spcPts val="0"/>
              </a:spcBef>
            </a:pPr>
            <a:r>
              <a:rPr lang="en-US" altLang="en-US" sz="2800" b="1" dirty="0">
                <a:solidFill>
                  <a:schemeClr val="accent6">
                    <a:lumMod val="40000"/>
                    <a:lumOff val="60000"/>
                  </a:schemeClr>
                </a:solidFill>
              </a:rPr>
              <a:t>Ruling their children and their own houses well</a:t>
            </a:r>
          </a:p>
          <a:p>
            <a:pPr marL="457200" lvl="1">
              <a:spcBef>
                <a:spcPts val="0"/>
              </a:spcBef>
            </a:pPr>
            <a:endParaRPr lang="en-US" altLang="en-US" sz="2800" b="1" i="1" dirty="0">
              <a:solidFill>
                <a:schemeClr val="accent6">
                  <a:lumMod val="40000"/>
                  <a:lumOff val="60000"/>
                </a:schemeClr>
              </a:solidFill>
            </a:endParaRPr>
          </a:p>
        </p:txBody>
      </p:sp>
      <p:sp>
        <p:nvSpPr>
          <p:cNvPr id="2" name="Content Placeholder 1">
            <a:extLst>
              <a:ext uri="{FF2B5EF4-FFF2-40B4-BE49-F238E27FC236}">
                <a16:creationId xmlns:a16="http://schemas.microsoft.com/office/drawing/2014/main" id="{85F01510-AEE1-D93E-B7B4-9964FD9CFA93}"/>
              </a:ext>
            </a:extLst>
          </p:cNvPr>
          <p:cNvSpPr>
            <a:spLocks noGrp="1"/>
          </p:cNvSpPr>
          <p:nvPr>
            <p:ph sz="half" idx="2"/>
          </p:nvPr>
        </p:nvSpPr>
        <p:spPr>
          <a:xfrm>
            <a:off x="6315077" y="1846414"/>
            <a:ext cx="5653084" cy="4642050"/>
          </a:xfrm>
        </p:spPr>
        <p:txBody>
          <a:bodyPr>
            <a:normAutofit/>
          </a:bodyPr>
          <a:lstStyle/>
          <a:p>
            <a:pPr marL="0">
              <a:spcBef>
                <a:spcPts val="300"/>
              </a:spcBef>
            </a:pPr>
            <a:r>
              <a:rPr lang="en-US" altLang="en-US" sz="3200" b="1" i="1" dirty="0">
                <a:solidFill>
                  <a:schemeClr val="accent4">
                    <a:lumMod val="60000"/>
                    <a:lumOff val="40000"/>
                  </a:schemeClr>
                </a:solidFill>
              </a:rPr>
              <a:t>A deacon’s wife must be…</a:t>
            </a:r>
          </a:p>
          <a:p>
            <a:pPr marL="457200" lvl="1">
              <a:spcBef>
                <a:spcPts val="300"/>
              </a:spcBef>
            </a:pPr>
            <a:r>
              <a:rPr lang="en-US" altLang="en-US" sz="2800" b="1" dirty="0">
                <a:solidFill>
                  <a:schemeClr val="accent6">
                    <a:lumMod val="40000"/>
                    <a:lumOff val="60000"/>
                  </a:schemeClr>
                </a:solidFill>
              </a:rPr>
              <a:t>Reverent</a:t>
            </a:r>
          </a:p>
          <a:p>
            <a:pPr marL="457200" lvl="1">
              <a:spcBef>
                <a:spcPts val="300"/>
              </a:spcBef>
            </a:pPr>
            <a:r>
              <a:rPr lang="en-US" altLang="en-US" sz="2800" b="1" dirty="0">
                <a:solidFill>
                  <a:schemeClr val="accent6">
                    <a:lumMod val="40000"/>
                    <a:lumOff val="60000"/>
                  </a:schemeClr>
                </a:solidFill>
              </a:rPr>
              <a:t>Not a slanderer</a:t>
            </a:r>
          </a:p>
          <a:p>
            <a:pPr marL="457200" lvl="1">
              <a:spcBef>
                <a:spcPts val="300"/>
              </a:spcBef>
            </a:pPr>
            <a:r>
              <a:rPr lang="en-US" altLang="en-US" sz="2800" b="1" dirty="0">
                <a:solidFill>
                  <a:schemeClr val="accent6">
                    <a:lumMod val="40000"/>
                    <a:lumOff val="60000"/>
                  </a:schemeClr>
                </a:solidFill>
              </a:rPr>
              <a:t>Temperate</a:t>
            </a:r>
          </a:p>
          <a:p>
            <a:pPr marL="457200" lvl="1">
              <a:spcBef>
                <a:spcPts val="300"/>
              </a:spcBef>
            </a:pPr>
            <a:r>
              <a:rPr lang="en-US" altLang="en-US" sz="2800" b="1" dirty="0">
                <a:solidFill>
                  <a:schemeClr val="accent6">
                    <a:lumMod val="40000"/>
                    <a:lumOff val="60000"/>
                  </a:schemeClr>
                </a:solidFill>
              </a:rPr>
              <a:t>Faithful in all things. </a:t>
            </a:r>
          </a:p>
          <a:p>
            <a:pPr marL="228600" lvl="1" indent="0">
              <a:spcBef>
                <a:spcPts val="300"/>
              </a:spcBef>
              <a:buNone/>
            </a:pPr>
            <a:endParaRPr lang="en-US" sz="2000" b="1" dirty="0">
              <a:solidFill>
                <a:schemeClr val="accent6">
                  <a:lumMod val="40000"/>
                  <a:lumOff val="60000"/>
                </a:schemeClr>
              </a:solidFill>
            </a:endParaRPr>
          </a:p>
          <a:p>
            <a:pPr marL="228600" lvl="1" indent="0">
              <a:spcBef>
                <a:spcPts val="300"/>
              </a:spcBef>
              <a:buNone/>
            </a:pPr>
            <a:r>
              <a:rPr lang="en-US" sz="2800" b="1" i="1" dirty="0">
                <a:solidFill>
                  <a:schemeClr val="bg1"/>
                </a:solidFill>
              </a:rPr>
              <a:t>“For those who have served well as deacons obtain for themselves a good standing and great boldness in the faith which is in Christ Jesus.” </a:t>
            </a:r>
          </a:p>
        </p:txBody>
      </p:sp>
      <p:sp>
        <p:nvSpPr>
          <p:cNvPr id="3" name="TextBox 2">
            <a:extLst>
              <a:ext uri="{FF2B5EF4-FFF2-40B4-BE49-F238E27FC236}">
                <a16:creationId xmlns:a16="http://schemas.microsoft.com/office/drawing/2014/main" id="{33DE42D1-866E-2324-C834-3608CE2E646E}"/>
              </a:ext>
            </a:extLst>
          </p:cNvPr>
          <p:cNvSpPr txBox="1"/>
          <p:nvPr/>
        </p:nvSpPr>
        <p:spPr>
          <a:xfrm>
            <a:off x="423864" y="1113850"/>
            <a:ext cx="11344272" cy="584775"/>
          </a:xfrm>
          <a:prstGeom prst="rect">
            <a:avLst/>
          </a:prstGeom>
          <a:noFill/>
        </p:spPr>
        <p:txBody>
          <a:bodyPr wrap="square" rtlCol="0">
            <a:spAutoFit/>
          </a:bodyPr>
          <a:lstStyle/>
          <a:p>
            <a:r>
              <a:rPr lang="en-US" sz="3200" b="1" dirty="0">
                <a:solidFill>
                  <a:schemeClr val="bg1"/>
                </a:solidFill>
              </a:rPr>
              <a:t>Qualities of deacons and their wives (3:8-13).</a:t>
            </a:r>
            <a:endParaRPr lang="en-US" sz="2400" dirty="0">
              <a:solidFill>
                <a:schemeClr val="bg1"/>
              </a:solidFill>
            </a:endParaRPr>
          </a:p>
        </p:txBody>
      </p:sp>
    </p:spTree>
    <p:extLst>
      <p:ext uri="{BB962C8B-B14F-4D97-AF65-F5344CB8AC3E}">
        <p14:creationId xmlns:p14="http://schemas.microsoft.com/office/powerpoint/2010/main" val="1737305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animEffect transition="in" filter="fade">
                                      <p:cBhvr>
                                        <p:cTn id="7" dur="1000"/>
                                        <p:tgtEl>
                                          <p:spTgt spid="232451">
                                            <p:txEl>
                                              <p:pRg st="0" end="0"/>
                                            </p:txEl>
                                          </p:spTgt>
                                        </p:tgtEl>
                                      </p:cBhvr>
                                    </p:animEffect>
                                    <p:anim calcmode="lin" valueType="num">
                                      <p:cBhvr>
                                        <p:cTn id="8" dur="1000" fill="hold"/>
                                        <p:tgtEl>
                                          <p:spTgt spid="2324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2451">
                                            <p:txEl>
                                              <p:pRg st="0" end="0"/>
                                            </p:txEl>
                                          </p:spTgt>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232451">
                                            <p:txEl>
                                              <p:pRg st="1" end="1"/>
                                            </p:txEl>
                                          </p:spTgt>
                                        </p:tgtEl>
                                        <p:attrNameLst>
                                          <p:attrName>style.visibility</p:attrName>
                                        </p:attrNameLst>
                                      </p:cBhvr>
                                      <p:to>
                                        <p:strVal val="visible"/>
                                      </p:to>
                                    </p:set>
                                    <p:animEffect transition="in" filter="fade">
                                      <p:cBhvr>
                                        <p:cTn id="12" dur="500"/>
                                        <p:tgtEl>
                                          <p:spTgt spid="232451">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32451">
                                            <p:txEl>
                                              <p:pRg st="2" end="2"/>
                                            </p:txEl>
                                          </p:spTgt>
                                        </p:tgtEl>
                                        <p:attrNameLst>
                                          <p:attrName>style.visibility</p:attrName>
                                        </p:attrNameLst>
                                      </p:cBhvr>
                                      <p:to>
                                        <p:strVal val="visible"/>
                                      </p:to>
                                    </p:set>
                                    <p:animEffect transition="in" filter="fade">
                                      <p:cBhvr>
                                        <p:cTn id="15" dur="500"/>
                                        <p:tgtEl>
                                          <p:spTgt spid="232451">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32451">
                                            <p:txEl>
                                              <p:pRg st="3" end="3"/>
                                            </p:txEl>
                                          </p:spTgt>
                                        </p:tgtEl>
                                        <p:attrNameLst>
                                          <p:attrName>style.visibility</p:attrName>
                                        </p:attrNameLst>
                                      </p:cBhvr>
                                      <p:to>
                                        <p:strVal val="visible"/>
                                      </p:to>
                                    </p:set>
                                    <p:animEffect transition="in" filter="fade">
                                      <p:cBhvr>
                                        <p:cTn id="18" dur="500"/>
                                        <p:tgtEl>
                                          <p:spTgt spid="232451">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32451">
                                            <p:txEl>
                                              <p:pRg st="4" end="4"/>
                                            </p:txEl>
                                          </p:spTgt>
                                        </p:tgtEl>
                                        <p:attrNameLst>
                                          <p:attrName>style.visibility</p:attrName>
                                        </p:attrNameLst>
                                      </p:cBhvr>
                                      <p:to>
                                        <p:strVal val="visible"/>
                                      </p:to>
                                    </p:set>
                                    <p:animEffect transition="in" filter="fade">
                                      <p:cBhvr>
                                        <p:cTn id="21" dur="500"/>
                                        <p:tgtEl>
                                          <p:spTgt spid="232451">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32451">
                                            <p:txEl>
                                              <p:pRg st="5" end="5"/>
                                            </p:txEl>
                                          </p:spTgt>
                                        </p:tgtEl>
                                        <p:attrNameLst>
                                          <p:attrName>style.visibility</p:attrName>
                                        </p:attrNameLst>
                                      </p:cBhvr>
                                      <p:to>
                                        <p:strVal val="visible"/>
                                      </p:to>
                                    </p:set>
                                    <p:animEffect transition="in" filter="fade">
                                      <p:cBhvr>
                                        <p:cTn id="24" dur="500"/>
                                        <p:tgtEl>
                                          <p:spTgt spid="232451">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32451">
                                            <p:txEl>
                                              <p:pRg st="6" end="6"/>
                                            </p:txEl>
                                          </p:spTgt>
                                        </p:tgtEl>
                                        <p:attrNameLst>
                                          <p:attrName>style.visibility</p:attrName>
                                        </p:attrNameLst>
                                      </p:cBhvr>
                                      <p:to>
                                        <p:strVal val="visible"/>
                                      </p:to>
                                    </p:set>
                                    <p:animEffect transition="in" filter="fade">
                                      <p:cBhvr>
                                        <p:cTn id="27" dur="500"/>
                                        <p:tgtEl>
                                          <p:spTgt spid="232451">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32451">
                                            <p:txEl>
                                              <p:pRg st="7" end="7"/>
                                            </p:txEl>
                                          </p:spTgt>
                                        </p:tgtEl>
                                        <p:attrNameLst>
                                          <p:attrName>style.visibility</p:attrName>
                                        </p:attrNameLst>
                                      </p:cBhvr>
                                      <p:to>
                                        <p:strVal val="visible"/>
                                      </p:to>
                                    </p:set>
                                    <p:animEffect transition="in" filter="fade">
                                      <p:cBhvr>
                                        <p:cTn id="30" dur="500"/>
                                        <p:tgtEl>
                                          <p:spTgt spid="232451">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32451">
                                            <p:txEl>
                                              <p:pRg st="8" end="8"/>
                                            </p:txEl>
                                          </p:spTgt>
                                        </p:tgtEl>
                                        <p:attrNameLst>
                                          <p:attrName>style.visibility</p:attrName>
                                        </p:attrNameLst>
                                      </p:cBhvr>
                                      <p:to>
                                        <p:strVal val="visible"/>
                                      </p:to>
                                    </p:set>
                                    <p:animEffect transition="in" filter="fade">
                                      <p:cBhvr>
                                        <p:cTn id="33" dur="500"/>
                                        <p:tgtEl>
                                          <p:spTgt spid="232451">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0" end="0"/>
                                            </p:txEl>
                                          </p:spTgt>
                                        </p:tgtEl>
                                        <p:attrNameLst>
                                          <p:attrName>style.visibility</p:attrName>
                                        </p:attrNameLst>
                                      </p:cBhvr>
                                      <p:to>
                                        <p:strVal val="visible"/>
                                      </p:to>
                                    </p:set>
                                    <p:animEffect transition="in" filter="fade">
                                      <p:cBhvr>
                                        <p:cTn id="38" dur="1000"/>
                                        <p:tgtEl>
                                          <p:spTgt spid="2">
                                            <p:txEl>
                                              <p:pRg st="0" end="0"/>
                                            </p:txEl>
                                          </p:spTgt>
                                        </p:tgtEl>
                                      </p:cBhvr>
                                    </p:animEffect>
                                    <p:anim calcmode="lin" valueType="num">
                                      <p:cBhvr>
                                        <p:cTn id="39"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0" end="0"/>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
                                            <p:txEl>
                                              <p:pRg st="1" end="1"/>
                                            </p:txEl>
                                          </p:spTgt>
                                        </p:tgtEl>
                                        <p:attrNameLst>
                                          <p:attrName>style.visibility</p:attrName>
                                        </p:attrNameLst>
                                      </p:cBhvr>
                                      <p:to>
                                        <p:strVal val="visible"/>
                                      </p:to>
                                    </p:set>
                                    <p:animEffect transition="in" filter="fade">
                                      <p:cBhvr>
                                        <p:cTn id="43" dur="1000"/>
                                        <p:tgtEl>
                                          <p:spTgt spid="2">
                                            <p:txEl>
                                              <p:pRg st="1" end="1"/>
                                            </p:txEl>
                                          </p:spTgt>
                                        </p:tgtEl>
                                      </p:cBhvr>
                                    </p:animEffect>
                                    <p:anim calcmode="lin" valueType="num">
                                      <p:cBhvr>
                                        <p:cTn id="4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1" end="1"/>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
                                            <p:txEl>
                                              <p:pRg st="2" end="2"/>
                                            </p:txEl>
                                          </p:spTgt>
                                        </p:tgtEl>
                                        <p:attrNameLst>
                                          <p:attrName>style.visibility</p:attrName>
                                        </p:attrNameLst>
                                      </p:cBhvr>
                                      <p:to>
                                        <p:strVal val="visible"/>
                                      </p:to>
                                    </p:set>
                                    <p:animEffect transition="in" filter="fade">
                                      <p:cBhvr>
                                        <p:cTn id="48" dur="1000"/>
                                        <p:tgtEl>
                                          <p:spTgt spid="2">
                                            <p:txEl>
                                              <p:pRg st="2" end="2"/>
                                            </p:txEl>
                                          </p:spTgt>
                                        </p:tgtEl>
                                      </p:cBhvr>
                                    </p:animEffect>
                                    <p:anim calcmode="lin" valueType="num">
                                      <p:cBhvr>
                                        <p:cTn id="4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2" end="2"/>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
                                            <p:txEl>
                                              <p:pRg st="3" end="3"/>
                                            </p:txEl>
                                          </p:spTgt>
                                        </p:tgtEl>
                                        <p:attrNameLst>
                                          <p:attrName>style.visibility</p:attrName>
                                        </p:attrNameLst>
                                      </p:cBhvr>
                                      <p:to>
                                        <p:strVal val="visible"/>
                                      </p:to>
                                    </p:set>
                                    <p:animEffect transition="in" filter="fade">
                                      <p:cBhvr>
                                        <p:cTn id="53" dur="1000"/>
                                        <p:tgtEl>
                                          <p:spTgt spid="2">
                                            <p:txEl>
                                              <p:pRg st="3" end="3"/>
                                            </p:txEl>
                                          </p:spTgt>
                                        </p:tgtEl>
                                      </p:cBhvr>
                                    </p:animEffect>
                                    <p:anim calcmode="lin" valueType="num">
                                      <p:cBhvr>
                                        <p:cTn id="5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55" dur="1000" fill="hold"/>
                                        <p:tgtEl>
                                          <p:spTgt spid="2">
                                            <p:txEl>
                                              <p:pRg st="3" end="3"/>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
                                            <p:txEl>
                                              <p:pRg st="4" end="4"/>
                                            </p:txEl>
                                          </p:spTgt>
                                        </p:tgtEl>
                                        <p:attrNameLst>
                                          <p:attrName>style.visibility</p:attrName>
                                        </p:attrNameLst>
                                      </p:cBhvr>
                                      <p:to>
                                        <p:strVal val="visible"/>
                                      </p:to>
                                    </p:set>
                                    <p:animEffect transition="in" filter="fade">
                                      <p:cBhvr>
                                        <p:cTn id="58" dur="1000"/>
                                        <p:tgtEl>
                                          <p:spTgt spid="2">
                                            <p:txEl>
                                              <p:pRg st="4" end="4"/>
                                            </p:txEl>
                                          </p:spTgt>
                                        </p:tgtEl>
                                      </p:cBhvr>
                                    </p:animEffect>
                                    <p:anim calcmode="lin" valueType="num">
                                      <p:cBhvr>
                                        <p:cTn id="5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6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2">
                                            <p:txEl>
                                              <p:pRg st="6" end="6"/>
                                            </p:txEl>
                                          </p:spTgt>
                                        </p:tgtEl>
                                        <p:attrNameLst>
                                          <p:attrName>style.visibility</p:attrName>
                                        </p:attrNameLst>
                                      </p:cBhvr>
                                      <p:to>
                                        <p:strVal val="visible"/>
                                      </p:to>
                                    </p:set>
                                    <p:animEffect transition="in" filter="fade">
                                      <p:cBhvr>
                                        <p:cTn id="65" dur="1000"/>
                                        <p:tgtEl>
                                          <p:spTgt spid="2">
                                            <p:txEl>
                                              <p:pRg st="6" end="6"/>
                                            </p:txEl>
                                          </p:spTgt>
                                        </p:tgtEl>
                                      </p:cBhvr>
                                    </p:animEffect>
                                    <p:anim calcmode="lin" valueType="num">
                                      <p:cBhvr>
                                        <p:cTn id="6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6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FCDDB786-8591-4E58-9AE0-4121BF912D9B}"/>
              </a:ext>
            </a:extLst>
          </p:cNvPr>
          <p:cNvSpPr>
            <a:spLocks noGrp="1" noChangeArrowheads="1"/>
          </p:cNvSpPr>
          <p:nvPr>
            <p:ph type="title"/>
          </p:nvPr>
        </p:nvSpPr>
        <p:spPr>
          <a:xfrm>
            <a:off x="485775" y="76199"/>
            <a:ext cx="10858500" cy="990600"/>
          </a:xfrm>
        </p:spPr>
        <p:txBody>
          <a:bodyPr>
            <a:normAutofit/>
          </a:bodyPr>
          <a:lstStyle/>
          <a:p>
            <a:pPr>
              <a:lnSpc>
                <a:spcPct val="80000"/>
              </a:lnSpc>
            </a:pPr>
            <a:r>
              <a:rPr lang="en-US" altLang="en-US" sz="4000" b="1" dirty="0">
                <a:solidFill>
                  <a:schemeClr val="bg1"/>
                </a:solidFill>
              </a:rPr>
              <a:t>Paul’s Purpose for Writing </a:t>
            </a:r>
            <a:r>
              <a:rPr lang="en-US" altLang="en-US" sz="3600" dirty="0">
                <a:solidFill>
                  <a:schemeClr val="bg1"/>
                </a:solidFill>
              </a:rPr>
              <a:t>(1 Timothy 3)</a:t>
            </a:r>
            <a:endParaRPr lang="en-US" altLang="en-US" sz="3200" dirty="0">
              <a:solidFill>
                <a:schemeClr val="bg1"/>
              </a:solidFill>
            </a:endParaRPr>
          </a:p>
        </p:txBody>
      </p:sp>
      <p:sp>
        <p:nvSpPr>
          <p:cNvPr id="232451" name="Rectangle 3">
            <a:extLst>
              <a:ext uri="{FF2B5EF4-FFF2-40B4-BE49-F238E27FC236}">
                <a16:creationId xmlns:a16="http://schemas.microsoft.com/office/drawing/2014/main" id="{A0F5DB05-9C67-4694-89FD-E3638633CF3F}"/>
              </a:ext>
            </a:extLst>
          </p:cNvPr>
          <p:cNvSpPr>
            <a:spLocks noGrp="1" noChangeArrowheads="1"/>
          </p:cNvSpPr>
          <p:nvPr>
            <p:ph type="body" idx="1"/>
          </p:nvPr>
        </p:nvSpPr>
        <p:spPr>
          <a:xfrm>
            <a:off x="485775" y="881062"/>
            <a:ext cx="11515725" cy="6100762"/>
          </a:xfrm>
        </p:spPr>
        <p:txBody>
          <a:bodyPr>
            <a:normAutofit/>
          </a:bodyPr>
          <a:lstStyle/>
          <a:p>
            <a:pPr marL="0" indent="0">
              <a:spcBef>
                <a:spcPts val="300"/>
              </a:spcBef>
              <a:buNone/>
            </a:pPr>
            <a:r>
              <a:rPr lang="en-US" altLang="en-US" sz="3200" b="1" dirty="0">
                <a:solidFill>
                  <a:schemeClr val="bg1"/>
                </a:solidFill>
              </a:rPr>
              <a:t>Paul wants Timothy to know what to do and how to do it (3:14-16).</a:t>
            </a:r>
          </a:p>
          <a:p>
            <a:pPr marL="231775" indent="-231775">
              <a:spcBef>
                <a:spcPts val="300"/>
              </a:spcBef>
            </a:pPr>
            <a:r>
              <a:rPr lang="en-US" altLang="en-US" sz="3000" b="1" i="1" dirty="0">
                <a:solidFill>
                  <a:schemeClr val="accent4">
                    <a:lumMod val="60000"/>
                    <a:lumOff val="40000"/>
                  </a:schemeClr>
                </a:solidFill>
              </a:rPr>
              <a:t>He is writing so Timothy will know how to conduct himself in the </a:t>
            </a:r>
            <a:r>
              <a:rPr lang="en-US" altLang="en-US" sz="3000" b="1" i="1" dirty="0">
                <a:solidFill>
                  <a:schemeClr val="accent4">
                    <a:lumMod val="60000"/>
                    <a:lumOff val="40000"/>
                  </a:schemeClr>
                </a:solidFill>
                <a:effectLst>
                  <a:glow rad="228600">
                    <a:schemeClr val="accent2">
                      <a:satMod val="175000"/>
                      <a:alpha val="40000"/>
                    </a:schemeClr>
                  </a:glow>
                </a:effectLst>
              </a:rPr>
              <a:t>house of God</a:t>
            </a:r>
            <a:r>
              <a:rPr lang="en-US" altLang="en-US" sz="3000" b="1" i="1" dirty="0">
                <a:solidFill>
                  <a:schemeClr val="accent4">
                    <a:lumMod val="60000"/>
                    <a:lumOff val="40000"/>
                  </a:schemeClr>
                </a:solidFill>
              </a:rPr>
              <a:t>, which is </a:t>
            </a:r>
            <a:r>
              <a:rPr lang="en-US" altLang="en-US" sz="3000" b="1" i="1" dirty="0">
                <a:solidFill>
                  <a:schemeClr val="accent4">
                    <a:lumMod val="60000"/>
                    <a:lumOff val="40000"/>
                  </a:schemeClr>
                </a:solidFill>
                <a:effectLst>
                  <a:glow rad="228600">
                    <a:schemeClr val="accent2">
                      <a:satMod val="175000"/>
                      <a:alpha val="40000"/>
                    </a:schemeClr>
                  </a:glow>
                </a:effectLst>
              </a:rPr>
              <a:t>the church </a:t>
            </a:r>
            <a:r>
              <a:rPr lang="en-US" altLang="en-US" sz="3000" b="1" i="1" dirty="0">
                <a:solidFill>
                  <a:schemeClr val="accent4">
                    <a:lumMod val="60000"/>
                    <a:lumOff val="40000"/>
                  </a:schemeClr>
                </a:solidFill>
              </a:rPr>
              <a:t>– the pillar and ground of truth (cf. Eph. 2:19-22; Isa. 2:2).</a:t>
            </a:r>
          </a:p>
          <a:p>
            <a:pPr marL="457200" lvl="1">
              <a:spcBef>
                <a:spcPts val="300"/>
              </a:spcBef>
            </a:pPr>
            <a:r>
              <a:rPr lang="en-US" altLang="en-US" sz="2800" b="1" dirty="0">
                <a:solidFill>
                  <a:schemeClr val="accent6">
                    <a:lumMod val="40000"/>
                    <a:lumOff val="60000"/>
                  </a:schemeClr>
                </a:solidFill>
              </a:rPr>
              <a:t>As one who is a steward in God’s house (cf. 1:4), Timothy is to see to it that the house is organized and operating as God desires.</a:t>
            </a:r>
          </a:p>
          <a:p>
            <a:pPr marL="457200" lvl="1">
              <a:spcBef>
                <a:spcPts val="300"/>
              </a:spcBef>
            </a:pPr>
            <a:r>
              <a:rPr lang="en-US" altLang="en-US" sz="2800" b="1" dirty="0">
                <a:solidFill>
                  <a:schemeClr val="accent6">
                    <a:lumMod val="40000"/>
                    <a:lumOff val="60000"/>
                  </a:schemeClr>
                </a:solidFill>
              </a:rPr>
              <a:t>Paul has thus far in the epistle encouraged Timothy to stand strong against false teachers, told him of important things to be expected men and women in their public lives, and instructed him concerning the appointment of elders and deacons.</a:t>
            </a:r>
          </a:p>
          <a:p>
            <a:pPr marL="0">
              <a:spcBef>
                <a:spcPts val="300"/>
              </a:spcBef>
            </a:pPr>
            <a:r>
              <a:rPr lang="en-US" altLang="en-US" sz="3000" b="1" i="1" dirty="0">
                <a:solidFill>
                  <a:schemeClr val="accent4">
                    <a:lumMod val="60000"/>
                    <a:lumOff val="40000"/>
                  </a:schemeClr>
                </a:solidFill>
              </a:rPr>
              <a:t>The great “mystery of godliness” is the grand story of God’s grace!</a:t>
            </a:r>
          </a:p>
          <a:p>
            <a:pPr marL="457200" lvl="1">
              <a:spcBef>
                <a:spcPts val="300"/>
              </a:spcBef>
            </a:pPr>
            <a:r>
              <a:rPr lang="en-US" altLang="en-US" sz="2800" b="1" dirty="0">
                <a:solidFill>
                  <a:schemeClr val="accent6">
                    <a:lumMod val="40000"/>
                    <a:lumOff val="60000"/>
                  </a:schemeClr>
                </a:solidFill>
              </a:rPr>
              <a:t>“God was manifested in the flesh, Justified in the Spirit, Seen by angels, Preached among the Gentiles, Believed on in the world, Received up in glory.”</a:t>
            </a:r>
            <a:endParaRPr lang="en-US" altLang="en-US" sz="3000" b="1" i="1" dirty="0">
              <a:solidFill>
                <a:schemeClr val="accent6">
                  <a:lumMod val="40000"/>
                  <a:lumOff val="60000"/>
                </a:schemeClr>
              </a:solidFill>
            </a:endParaRPr>
          </a:p>
        </p:txBody>
      </p:sp>
    </p:spTree>
    <p:extLst>
      <p:ext uri="{BB962C8B-B14F-4D97-AF65-F5344CB8AC3E}">
        <p14:creationId xmlns:p14="http://schemas.microsoft.com/office/powerpoint/2010/main" val="124944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animEffect transition="in" filter="fade">
                                      <p:cBhvr>
                                        <p:cTn id="7" dur="1000"/>
                                        <p:tgtEl>
                                          <p:spTgt spid="232451">
                                            <p:txEl>
                                              <p:pRg st="0" end="0"/>
                                            </p:txEl>
                                          </p:spTgt>
                                        </p:tgtEl>
                                      </p:cBhvr>
                                    </p:animEffect>
                                    <p:anim calcmode="lin" valueType="num">
                                      <p:cBhvr>
                                        <p:cTn id="8" dur="1000" fill="hold"/>
                                        <p:tgtEl>
                                          <p:spTgt spid="2324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245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2451">
                                            <p:txEl>
                                              <p:pRg st="1" end="1"/>
                                            </p:txEl>
                                          </p:spTgt>
                                        </p:tgtEl>
                                        <p:attrNameLst>
                                          <p:attrName>style.visibility</p:attrName>
                                        </p:attrNameLst>
                                      </p:cBhvr>
                                      <p:to>
                                        <p:strVal val="visible"/>
                                      </p:to>
                                    </p:set>
                                    <p:animEffect transition="in" filter="fade">
                                      <p:cBhvr>
                                        <p:cTn id="12" dur="1000"/>
                                        <p:tgtEl>
                                          <p:spTgt spid="232451">
                                            <p:txEl>
                                              <p:pRg st="1" end="1"/>
                                            </p:txEl>
                                          </p:spTgt>
                                        </p:tgtEl>
                                      </p:cBhvr>
                                    </p:animEffect>
                                    <p:anim calcmode="lin" valueType="num">
                                      <p:cBhvr>
                                        <p:cTn id="13" dur="1000" fill="hold"/>
                                        <p:tgtEl>
                                          <p:spTgt spid="23245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3245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2451">
                                            <p:txEl>
                                              <p:pRg st="2" end="2"/>
                                            </p:txEl>
                                          </p:spTgt>
                                        </p:tgtEl>
                                        <p:attrNameLst>
                                          <p:attrName>style.visibility</p:attrName>
                                        </p:attrNameLst>
                                      </p:cBhvr>
                                      <p:to>
                                        <p:strVal val="visible"/>
                                      </p:to>
                                    </p:set>
                                    <p:animEffect transition="in" filter="fade">
                                      <p:cBhvr>
                                        <p:cTn id="17" dur="1000"/>
                                        <p:tgtEl>
                                          <p:spTgt spid="232451">
                                            <p:txEl>
                                              <p:pRg st="2" end="2"/>
                                            </p:txEl>
                                          </p:spTgt>
                                        </p:tgtEl>
                                      </p:cBhvr>
                                    </p:animEffect>
                                    <p:anim calcmode="lin" valueType="num">
                                      <p:cBhvr>
                                        <p:cTn id="18" dur="1000" fill="hold"/>
                                        <p:tgtEl>
                                          <p:spTgt spid="23245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324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32451">
                                            <p:txEl>
                                              <p:pRg st="3" end="3"/>
                                            </p:txEl>
                                          </p:spTgt>
                                        </p:tgtEl>
                                        <p:attrNameLst>
                                          <p:attrName>style.visibility</p:attrName>
                                        </p:attrNameLst>
                                      </p:cBhvr>
                                      <p:to>
                                        <p:strVal val="visible"/>
                                      </p:to>
                                    </p:set>
                                    <p:animEffect transition="in" filter="fade">
                                      <p:cBhvr>
                                        <p:cTn id="24" dur="1000"/>
                                        <p:tgtEl>
                                          <p:spTgt spid="232451">
                                            <p:txEl>
                                              <p:pRg st="3" end="3"/>
                                            </p:txEl>
                                          </p:spTgt>
                                        </p:tgtEl>
                                      </p:cBhvr>
                                    </p:animEffect>
                                    <p:anim calcmode="lin" valueType="num">
                                      <p:cBhvr>
                                        <p:cTn id="25" dur="1000" fill="hold"/>
                                        <p:tgtEl>
                                          <p:spTgt spid="232451">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3245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32451">
                                            <p:txEl>
                                              <p:pRg st="4" end="4"/>
                                            </p:txEl>
                                          </p:spTgt>
                                        </p:tgtEl>
                                        <p:attrNameLst>
                                          <p:attrName>style.visibility</p:attrName>
                                        </p:attrNameLst>
                                      </p:cBhvr>
                                      <p:to>
                                        <p:strVal val="visible"/>
                                      </p:to>
                                    </p:set>
                                    <p:animEffect transition="in" filter="fade">
                                      <p:cBhvr>
                                        <p:cTn id="31" dur="1000"/>
                                        <p:tgtEl>
                                          <p:spTgt spid="232451">
                                            <p:txEl>
                                              <p:pRg st="4" end="4"/>
                                            </p:txEl>
                                          </p:spTgt>
                                        </p:tgtEl>
                                      </p:cBhvr>
                                    </p:animEffect>
                                    <p:anim calcmode="lin" valueType="num">
                                      <p:cBhvr>
                                        <p:cTn id="32" dur="1000" fill="hold"/>
                                        <p:tgtEl>
                                          <p:spTgt spid="232451">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32451">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32451">
                                            <p:txEl>
                                              <p:pRg st="5" end="5"/>
                                            </p:txEl>
                                          </p:spTgt>
                                        </p:tgtEl>
                                        <p:attrNameLst>
                                          <p:attrName>style.visibility</p:attrName>
                                        </p:attrNameLst>
                                      </p:cBhvr>
                                      <p:to>
                                        <p:strVal val="visible"/>
                                      </p:to>
                                    </p:set>
                                    <p:animEffect transition="in" filter="fade">
                                      <p:cBhvr>
                                        <p:cTn id="36" dur="1000"/>
                                        <p:tgtEl>
                                          <p:spTgt spid="232451">
                                            <p:txEl>
                                              <p:pRg st="5" end="5"/>
                                            </p:txEl>
                                          </p:spTgt>
                                        </p:tgtEl>
                                      </p:cBhvr>
                                    </p:animEffect>
                                    <p:anim calcmode="lin" valueType="num">
                                      <p:cBhvr>
                                        <p:cTn id="37" dur="1000" fill="hold"/>
                                        <p:tgtEl>
                                          <p:spTgt spid="232451">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3245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BC5F6-819B-451E-9C4B-ACA90164CECE}"/>
              </a:ext>
            </a:extLst>
          </p:cNvPr>
          <p:cNvSpPr>
            <a:spLocks noGrp="1"/>
          </p:cNvSpPr>
          <p:nvPr>
            <p:ph type="title"/>
          </p:nvPr>
        </p:nvSpPr>
        <p:spPr>
          <a:xfrm>
            <a:off x="509666" y="196771"/>
            <a:ext cx="10716811" cy="856526"/>
          </a:xfrm>
        </p:spPr>
        <p:txBody>
          <a:bodyPr>
            <a:normAutofit/>
          </a:bodyPr>
          <a:lstStyle/>
          <a:p>
            <a:r>
              <a:rPr lang="en-US" dirty="0">
                <a:solidFill>
                  <a:schemeClr val="bg1"/>
                </a:solidFill>
              </a:rPr>
              <a:t>Important Lessons:</a:t>
            </a:r>
          </a:p>
        </p:txBody>
      </p:sp>
      <p:sp>
        <p:nvSpPr>
          <p:cNvPr id="3" name="Content Placeholder 2">
            <a:extLst>
              <a:ext uri="{FF2B5EF4-FFF2-40B4-BE49-F238E27FC236}">
                <a16:creationId xmlns:a16="http://schemas.microsoft.com/office/drawing/2014/main" id="{84739013-B2EC-4009-9549-EC88E927629C}"/>
              </a:ext>
            </a:extLst>
          </p:cNvPr>
          <p:cNvSpPr>
            <a:spLocks noGrp="1"/>
          </p:cNvSpPr>
          <p:nvPr>
            <p:ph idx="1"/>
          </p:nvPr>
        </p:nvSpPr>
        <p:spPr>
          <a:xfrm>
            <a:off x="509666" y="1053297"/>
            <a:ext cx="11437495" cy="5804703"/>
          </a:xfrm>
        </p:spPr>
        <p:txBody>
          <a:bodyPr>
            <a:normAutofit/>
          </a:bodyPr>
          <a:lstStyle/>
          <a:p>
            <a:r>
              <a:rPr lang="en-US" sz="3200" b="1" dirty="0">
                <a:solidFill>
                  <a:schemeClr val="bg1"/>
                </a:solidFill>
                <a:effectLst/>
              </a:rPr>
              <a:t>We need to </a:t>
            </a:r>
            <a:r>
              <a:rPr lang="en-US" sz="3200" b="1" dirty="0">
                <a:solidFill>
                  <a:schemeClr val="bg1"/>
                </a:solidFill>
                <a:effectLst>
                  <a:glow rad="228600">
                    <a:schemeClr val="accent2">
                      <a:satMod val="175000"/>
                      <a:alpha val="40000"/>
                    </a:schemeClr>
                  </a:glow>
                </a:effectLst>
              </a:rPr>
              <a:t>pray for everyone everywhere</a:t>
            </a:r>
            <a:r>
              <a:rPr lang="en-US" sz="3200" b="1" dirty="0">
                <a:solidFill>
                  <a:schemeClr val="bg1"/>
                </a:solidFill>
                <a:effectLst/>
              </a:rPr>
              <a:t>, especially for those in authority.</a:t>
            </a:r>
          </a:p>
          <a:p>
            <a:r>
              <a:rPr lang="en-US" sz="3200" b="1" dirty="0">
                <a:solidFill>
                  <a:schemeClr val="bg1"/>
                </a:solidFill>
              </a:rPr>
              <a:t>Women are to dress in </a:t>
            </a:r>
            <a:r>
              <a:rPr lang="en-US" sz="3200" b="1" dirty="0">
                <a:solidFill>
                  <a:schemeClr val="bg1"/>
                </a:solidFill>
                <a:effectLst>
                  <a:glow rad="228600">
                    <a:schemeClr val="accent2">
                      <a:satMod val="175000"/>
                      <a:alpha val="40000"/>
                    </a:schemeClr>
                  </a:glow>
                </a:effectLst>
              </a:rPr>
              <a:t>modest apparel </a:t>
            </a:r>
            <a:r>
              <a:rPr lang="en-US" sz="3200" b="1" dirty="0">
                <a:solidFill>
                  <a:schemeClr val="bg1"/>
                </a:solidFill>
              </a:rPr>
              <a:t>and learn in </a:t>
            </a:r>
            <a:r>
              <a:rPr lang="en-US" sz="3200" b="1" dirty="0">
                <a:solidFill>
                  <a:schemeClr val="bg1"/>
                </a:solidFill>
                <a:effectLst>
                  <a:glow rad="228600">
                    <a:schemeClr val="accent2">
                      <a:satMod val="175000"/>
                      <a:alpha val="40000"/>
                    </a:schemeClr>
                  </a:glow>
                </a:effectLst>
              </a:rPr>
              <a:t>quietness and submission.</a:t>
            </a:r>
          </a:p>
          <a:p>
            <a:r>
              <a:rPr lang="en-US" sz="3200" b="1" dirty="0">
                <a:solidFill>
                  <a:schemeClr val="bg1"/>
                </a:solidFill>
                <a:effectLst>
                  <a:glow rad="228600">
                    <a:schemeClr val="accent2">
                      <a:satMod val="175000"/>
                      <a:alpha val="40000"/>
                    </a:schemeClr>
                  </a:glow>
                </a:effectLst>
              </a:rPr>
              <a:t>Elders and deacons </a:t>
            </a:r>
            <a:r>
              <a:rPr lang="en-US" sz="3200" b="1" dirty="0">
                <a:solidFill>
                  <a:schemeClr val="bg1"/>
                </a:solidFill>
                <a:effectLst/>
              </a:rPr>
              <a:t>must </a:t>
            </a:r>
            <a:r>
              <a:rPr lang="en-US" sz="3200" b="1" dirty="0">
                <a:solidFill>
                  <a:schemeClr val="bg1"/>
                </a:solidFill>
                <a:effectLst>
                  <a:glow rad="228600">
                    <a:schemeClr val="accent2">
                      <a:satMod val="175000"/>
                      <a:alpha val="40000"/>
                    </a:schemeClr>
                  </a:glow>
                </a:effectLst>
              </a:rPr>
              <a:t>meet qualifications </a:t>
            </a:r>
            <a:r>
              <a:rPr lang="en-US" sz="3200" b="1" dirty="0">
                <a:solidFill>
                  <a:schemeClr val="bg1"/>
                </a:solidFill>
                <a:effectLst/>
              </a:rPr>
              <a:t>given by the Holy Spirit.</a:t>
            </a:r>
            <a:endParaRPr lang="en-US" sz="3200" b="1" dirty="0">
              <a:solidFill>
                <a:schemeClr val="bg1"/>
              </a:solidFill>
              <a:effectLst>
                <a:glow rad="228600">
                  <a:schemeClr val="accent2">
                    <a:satMod val="175000"/>
                    <a:alpha val="40000"/>
                  </a:schemeClr>
                </a:glow>
              </a:effectLst>
            </a:endParaRPr>
          </a:p>
          <a:p>
            <a:r>
              <a:rPr lang="en-US" sz="3200" b="1" dirty="0">
                <a:solidFill>
                  <a:schemeClr val="bg1"/>
                </a:solidFill>
                <a:effectLst/>
              </a:rPr>
              <a:t>In the church, the house of God, we each must conduct ourselves according to the rules of the Master of the House</a:t>
            </a:r>
            <a:r>
              <a:rPr lang="en-US" sz="3200" b="1" dirty="0">
                <a:solidFill>
                  <a:schemeClr val="bg1"/>
                </a:solidFill>
              </a:rPr>
              <a:t>.</a:t>
            </a:r>
          </a:p>
          <a:p>
            <a:endParaRPr lang="en-US" sz="3200" b="1" dirty="0">
              <a:solidFill>
                <a:schemeClr val="bg1"/>
              </a:solidFill>
            </a:endParaRPr>
          </a:p>
          <a:p>
            <a:endParaRPr lang="en-US" sz="3200" b="1" dirty="0">
              <a:solidFill>
                <a:schemeClr val="bg1"/>
              </a:solidFill>
              <a:effectLst/>
            </a:endParaRPr>
          </a:p>
          <a:p>
            <a:endParaRPr lang="en-US" dirty="0"/>
          </a:p>
        </p:txBody>
      </p:sp>
    </p:spTree>
    <p:extLst>
      <p:ext uri="{BB962C8B-B14F-4D97-AF65-F5344CB8AC3E}">
        <p14:creationId xmlns:p14="http://schemas.microsoft.com/office/powerpoint/2010/main" val="308231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18768</TotalTime>
  <Words>2133</Words>
  <Application>Microsoft Office PowerPoint</Application>
  <PresentationFormat>Widescreen</PresentationFormat>
  <Paragraphs>121</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Constantia</vt:lpstr>
      <vt:lpstr>Franklin Gothic Book</vt:lpstr>
      <vt:lpstr>Office Theme</vt:lpstr>
      <vt:lpstr>Studies in the Epistles</vt:lpstr>
      <vt:lpstr>Outline of 1 Timothy</vt:lpstr>
      <vt:lpstr>Expectations for Public Behavior (1 Timothy 2)</vt:lpstr>
      <vt:lpstr>Expectations for Public Behavior (1 Timothy 2)</vt:lpstr>
      <vt:lpstr>Qualification of Elders &amp; Deacons (1 Timothy 3)</vt:lpstr>
      <vt:lpstr>Qualification of Elders &amp; Deacons (1 Timothy 3)</vt:lpstr>
      <vt:lpstr>Paul’s Purpose for Writing (1 Timothy 3)</vt:lpstr>
      <vt:lpstr>Important Lessons: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Studies in the Epistles</dc:title>
  <dc:creator>Steve</dc:creator>
  <cp:lastModifiedBy>Steve</cp:lastModifiedBy>
  <cp:revision>492</cp:revision>
  <cp:lastPrinted>2022-05-05T21:44:51Z</cp:lastPrinted>
  <dcterms:created xsi:type="dcterms:W3CDTF">2021-08-25T18:02:30Z</dcterms:created>
  <dcterms:modified xsi:type="dcterms:W3CDTF">2022-05-07T15:35:17Z</dcterms:modified>
</cp:coreProperties>
</file>